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50"/>
  </p:handoutMasterIdLst>
  <p:sldIdLst>
    <p:sldId id="279" r:id="rId2"/>
    <p:sldId id="313" r:id="rId3"/>
    <p:sldId id="312" r:id="rId4"/>
    <p:sldId id="317" r:id="rId5"/>
    <p:sldId id="355" r:id="rId6"/>
    <p:sldId id="272" r:id="rId7"/>
    <p:sldId id="315" r:id="rId8"/>
    <p:sldId id="316" r:id="rId9"/>
    <p:sldId id="274" r:id="rId10"/>
    <p:sldId id="330" r:id="rId11"/>
    <p:sldId id="331" r:id="rId12"/>
    <p:sldId id="332" r:id="rId13"/>
    <p:sldId id="359" r:id="rId14"/>
    <p:sldId id="340" r:id="rId15"/>
    <p:sldId id="341" r:id="rId16"/>
    <p:sldId id="342" r:id="rId17"/>
    <p:sldId id="343" r:id="rId18"/>
    <p:sldId id="344" r:id="rId19"/>
    <p:sldId id="345" r:id="rId20"/>
    <p:sldId id="346" r:id="rId21"/>
    <p:sldId id="347" r:id="rId22"/>
    <p:sldId id="348" r:id="rId23"/>
    <p:sldId id="358" r:id="rId24"/>
    <p:sldId id="329" r:id="rId25"/>
    <p:sldId id="356" r:id="rId26"/>
    <p:sldId id="308" r:id="rId27"/>
    <p:sldId id="285" r:id="rId28"/>
    <p:sldId id="336" r:id="rId29"/>
    <p:sldId id="337" r:id="rId30"/>
    <p:sldId id="361" r:id="rId31"/>
    <p:sldId id="335" r:id="rId32"/>
    <p:sldId id="338" r:id="rId33"/>
    <p:sldId id="339" r:id="rId34"/>
    <p:sldId id="349" r:id="rId35"/>
    <p:sldId id="350" r:id="rId36"/>
    <p:sldId id="320" r:id="rId37"/>
    <p:sldId id="321" r:id="rId38"/>
    <p:sldId id="326" r:id="rId39"/>
    <p:sldId id="327" r:id="rId40"/>
    <p:sldId id="328" r:id="rId41"/>
    <p:sldId id="357" r:id="rId42"/>
    <p:sldId id="322" r:id="rId43"/>
    <p:sldId id="323" r:id="rId44"/>
    <p:sldId id="324" r:id="rId45"/>
    <p:sldId id="325" r:id="rId46"/>
    <p:sldId id="351" r:id="rId47"/>
    <p:sldId id="353" r:id="rId48"/>
    <p:sldId id="301"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EF3A"/>
    <a:srgbClr val="FFD702"/>
    <a:srgbClr val="E53935"/>
    <a:srgbClr val="D2DB03"/>
    <a:srgbClr val="AAB307"/>
    <a:srgbClr val="8C3FC5"/>
    <a:srgbClr val="CC00FF"/>
    <a:srgbClr val="0099FF"/>
    <a:srgbClr val="33CC33"/>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notesViewPr>
    <p:cSldViewPr snapToGrid="0">
      <p:cViewPr varScale="1">
        <p:scale>
          <a:sx n="65" d="100"/>
          <a:sy n="65" d="100"/>
        </p:scale>
        <p:origin x="3154" y="3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6A2EF4A-FE14-4532-ACFA-20A14DF804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81AF7810-8773-4156-A713-09D37578EFB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8A001C-235D-4583-91CF-74A9E0CA00F9}" type="datetimeFigureOut">
              <a:rPr lang="en-IN" smtClean="0"/>
              <a:t>25-08-2023</a:t>
            </a:fld>
            <a:endParaRPr lang="en-IN"/>
          </a:p>
        </p:txBody>
      </p:sp>
      <p:sp>
        <p:nvSpPr>
          <p:cNvPr id="4" name="Footer Placeholder 3">
            <a:extLst>
              <a:ext uri="{FF2B5EF4-FFF2-40B4-BE49-F238E27FC236}">
                <a16:creationId xmlns:a16="http://schemas.microsoft.com/office/drawing/2014/main" id="{1957EAED-33BC-4D15-A47D-209A6118CF8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D95302D7-0779-4C5A-B415-7F66492AF6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A4832E8-E46B-4361-B5C7-5A0699E5DAD7}" type="slidenum">
              <a:rPr lang="en-IN" smtClean="0"/>
              <a:t>‹#›</a:t>
            </a:fld>
            <a:endParaRPr lang="en-IN"/>
          </a:p>
        </p:txBody>
      </p:sp>
    </p:spTree>
    <p:extLst>
      <p:ext uri="{BB962C8B-B14F-4D97-AF65-F5344CB8AC3E}">
        <p14:creationId xmlns:p14="http://schemas.microsoft.com/office/powerpoint/2010/main" val="1842982583"/>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8525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250819-4475-4460-83F9-65D22FD1B6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850" y="1574674"/>
            <a:ext cx="6254427" cy="4235501"/>
          </a:xfrm>
          <a:prstGeom prst="rect">
            <a:avLst/>
          </a:prstGeom>
        </p:spPr>
      </p:pic>
      <p:sp>
        <p:nvSpPr>
          <p:cNvPr id="4" name="Title 1">
            <a:extLst>
              <a:ext uri="{FF2B5EF4-FFF2-40B4-BE49-F238E27FC236}">
                <a16:creationId xmlns:a16="http://schemas.microsoft.com/office/drawing/2014/main" id="{6D887C14-EE03-4044-93B2-DD0AD899B7AB}"/>
              </a:ext>
            </a:extLst>
          </p:cNvPr>
          <p:cNvSpPr>
            <a:spLocks noGrp="1"/>
          </p:cNvSpPr>
          <p:nvPr>
            <p:ph type="title"/>
          </p:nvPr>
        </p:nvSpPr>
        <p:spPr>
          <a:xfrm>
            <a:off x="7240587" y="1562465"/>
            <a:ext cx="3932237" cy="858915"/>
          </a:xfrm>
          <a:prstGeom prst="rect">
            <a:avLst/>
          </a:prstGeom>
        </p:spPr>
        <p:txBody>
          <a:bodyPr anchor="b"/>
          <a:lstStyle>
            <a:lvl1pPr>
              <a:defRPr sz="3200"/>
            </a:lvl1pPr>
          </a:lstStyle>
          <a:p>
            <a:r>
              <a:rPr lang="en-US" dirty="0"/>
              <a:t>Click to edit Master title style</a:t>
            </a:r>
            <a:endParaRPr lang="en-IN" dirty="0"/>
          </a:p>
        </p:txBody>
      </p:sp>
      <p:sp>
        <p:nvSpPr>
          <p:cNvPr id="5" name="Content Placeholder 2">
            <a:extLst>
              <a:ext uri="{FF2B5EF4-FFF2-40B4-BE49-F238E27FC236}">
                <a16:creationId xmlns:a16="http://schemas.microsoft.com/office/drawing/2014/main" id="{AF1D3D6F-AE8E-42F3-B5BC-84A7D402C543}"/>
              </a:ext>
            </a:extLst>
          </p:cNvPr>
          <p:cNvSpPr>
            <a:spLocks noGrp="1"/>
          </p:cNvSpPr>
          <p:nvPr>
            <p:ph idx="1"/>
          </p:nvPr>
        </p:nvSpPr>
        <p:spPr>
          <a:xfrm>
            <a:off x="881851" y="1562465"/>
            <a:ext cx="6254427" cy="421774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Text Placeholder 3">
            <a:extLst>
              <a:ext uri="{FF2B5EF4-FFF2-40B4-BE49-F238E27FC236}">
                <a16:creationId xmlns:a16="http://schemas.microsoft.com/office/drawing/2014/main" id="{A9D4FCD0-CDE1-43D4-B31A-F943C5326342}"/>
              </a:ext>
            </a:extLst>
          </p:cNvPr>
          <p:cNvSpPr>
            <a:spLocks noGrp="1"/>
          </p:cNvSpPr>
          <p:nvPr>
            <p:ph type="body" sz="half" idx="2"/>
          </p:nvPr>
        </p:nvSpPr>
        <p:spPr>
          <a:xfrm>
            <a:off x="7240587" y="2547888"/>
            <a:ext cx="3932237" cy="323232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pic>
        <p:nvPicPr>
          <p:cNvPr id="7" name="Picture 6">
            <a:extLst>
              <a:ext uri="{FF2B5EF4-FFF2-40B4-BE49-F238E27FC236}">
                <a16:creationId xmlns:a16="http://schemas.microsoft.com/office/drawing/2014/main" id="{441B6B1C-A415-4775-B2F1-5A71DE24BC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99793" y="2485163"/>
            <a:ext cx="4008544" cy="3391851"/>
          </a:xfrm>
          <a:prstGeom prst="rect">
            <a:avLst/>
          </a:prstGeom>
        </p:spPr>
      </p:pic>
    </p:spTree>
    <p:extLst>
      <p:ext uri="{BB962C8B-B14F-4D97-AF65-F5344CB8AC3E}">
        <p14:creationId xmlns:p14="http://schemas.microsoft.com/office/powerpoint/2010/main" val="80502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B35B97-80A5-4AB9-AE3B-8FDFAF50DD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6589" y="1818981"/>
            <a:ext cx="3508157" cy="823912"/>
          </a:xfrm>
          <a:prstGeom prst="rect">
            <a:avLst/>
          </a:prstGeom>
        </p:spPr>
      </p:pic>
      <p:sp>
        <p:nvSpPr>
          <p:cNvPr id="5" name="Text Placeholder 2">
            <a:extLst>
              <a:ext uri="{FF2B5EF4-FFF2-40B4-BE49-F238E27FC236}">
                <a16:creationId xmlns:a16="http://schemas.microsoft.com/office/drawing/2014/main" id="{2B934F4F-3FDE-406F-8065-7DC0635A39BE}"/>
              </a:ext>
            </a:extLst>
          </p:cNvPr>
          <p:cNvSpPr>
            <a:spLocks noGrp="1"/>
          </p:cNvSpPr>
          <p:nvPr>
            <p:ph type="body" idx="1"/>
          </p:nvPr>
        </p:nvSpPr>
        <p:spPr>
          <a:xfrm>
            <a:off x="646591" y="1818981"/>
            <a:ext cx="350815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3">
            <a:extLst>
              <a:ext uri="{FF2B5EF4-FFF2-40B4-BE49-F238E27FC236}">
                <a16:creationId xmlns:a16="http://schemas.microsoft.com/office/drawing/2014/main" id="{280C112B-8468-4BDD-8741-692A2EFFF719}"/>
              </a:ext>
            </a:extLst>
          </p:cNvPr>
          <p:cNvSpPr>
            <a:spLocks noGrp="1"/>
          </p:cNvSpPr>
          <p:nvPr>
            <p:ph sz="half" idx="2"/>
          </p:nvPr>
        </p:nvSpPr>
        <p:spPr>
          <a:xfrm>
            <a:off x="646592" y="2642893"/>
            <a:ext cx="3481526" cy="2671762"/>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20" name="Picture 19">
            <a:extLst>
              <a:ext uri="{FF2B5EF4-FFF2-40B4-BE49-F238E27FC236}">
                <a16:creationId xmlns:a16="http://schemas.microsoft.com/office/drawing/2014/main" id="{A9B84E61-93E0-4628-A104-C75C29EF87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61281" y="1818981"/>
            <a:ext cx="3508157" cy="823912"/>
          </a:xfrm>
          <a:prstGeom prst="rect">
            <a:avLst/>
          </a:prstGeom>
        </p:spPr>
      </p:pic>
      <p:sp>
        <p:nvSpPr>
          <p:cNvPr id="21" name="Text Placeholder 2">
            <a:extLst>
              <a:ext uri="{FF2B5EF4-FFF2-40B4-BE49-F238E27FC236}">
                <a16:creationId xmlns:a16="http://schemas.microsoft.com/office/drawing/2014/main" id="{FD0345A1-9BDD-450E-8E72-D8795AA3AA27}"/>
              </a:ext>
            </a:extLst>
          </p:cNvPr>
          <p:cNvSpPr>
            <a:spLocks noGrp="1"/>
          </p:cNvSpPr>
          <p:nvPr>
            <p:ph type="body" idx="10"/>
          </p:nvPr>
        </p:nvSpPr>
        <p:spPr>
          <a:xfrm>
            <a:off x="4261283" y="1818981"/>
            <a:ext cx="350815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22" name="Content Placeholder 3">
            <a:extLst>
              <a:ext uri="{FF2B5EF4-FFF2-40B4-BE49-F238E27FC236}">
                <a16:creationId xmlns:a16="http://schemas.microsoft.com/office/drawing/2014/main" id="{F5E78397-B7FA-4355-A257-A4846BE14737}"/>
              </a:ext>
            </a:extLst>
          </p:cNvPr>
          <p:cNvSpPr>
            <a:spLocks noGrp="1"/>
          </p:cNvSpPr>
          <p:nvPr>
            <p:ph sz="half" idx="11"/>
          </p:nvPr>
        </p:nvSpPr>
        <p:spPr>
          <a:xfrm>
            <a:off x="4261284" y="2642893"/>
            <a:ext cx="3481526" cy="2671762"/>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23" name="Picture 22">
            <a:extLst>
              <a:ext uri="{FF2B5EF4-FFF2-40B4-BE49-F238E27FC236}">
                <a16:creationId xmlns:a16="http://schemas.microsoft.com/office/drawing/2014/main" id="{8838D993-D8F2-4059-9A2F-224D9AAB20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43525" y="1818981"/>
            <a:ext cx="3508157" cy="823912"/>
          </a:xfrm>
          <a:prstGeom prst="rect">
            <a:avLst/>
          </a:prstGeom>
        </p:spPr>
      </p:pic>
      <p:sp>
        <p:nvSpPr>
          <p:cNvPr id="24" name="Text Placeholder 2">
            <a:extLst>
              <a:ext uri="{FF2B5EF4-FFF2-40B4-BE49-F238E27FC236}">
                <a16:creationId xmlns:a16="http://schemas.microsoft.com/office/drawing/2014/main" id="{B37146D7-F7DA-434B-9E68-D796F12F7A21}"/>
              </a:ext>
            </a:extLst>
          </p:cNvPr>
          <p:cNvSpPr>
            <a:spLocks noGrp="1"/>
          </p:cNvSpPr>
          <p:nvPr>
            <p:ph type="body" idx="12"/>
          </p:nvPr>
        </p:nvSpPr>
        <p:spPr>
          <a:xfrm>
            <a:off x="4243527" y="1818981"/>
            <a:ext cx="350815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pic>
        <p:nvPicPr>
          <p:cNvPr id="26" name="Picture 25">
            <a:extLst>
              <a:ext uri="{FF2B5EF4-FFF2-40B4-BE49-F238E27FC236}">
                <a16:creationId xmlns:a16="http://schemas.microsoft.com/office/drawing/2014/main" id="{79BC8863-27A8-4BA1-98C4-08640E31206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67092" y="1818981"/>
            <a:ext cx="3508157" cy="823912"/>
          </a:xfrm>
          <a:prstGeom prst="rect">
            <a:avLst/>
          </a:prstGeom>
        </p:spPr>
      </p:pic>
      <p:sp>
        <p:nvSpPr>
          <p:cNvPr id="27" name="Text Placeholder 2">
            <a:extLst>
              <a:ext uri="{FF2B5EF4-FFF2-40B4-BE49-F238E27FC236}">
                <a16:creationId xmlns:a16="http://schemas.microsoft.com/office/drawing/2014/main" id="{D044814E-171B-42B7-A39B-6001BA2DF210}"/>
              </a:ext>
            </a:extLst>
          </p:cNvPr>
          <p:cNvSpPr>
            <a:spLocks noGrp="1"/>
          </p:cNvSpPr>
          <p:nvPr>
            <p:ph type="body" idx="14"/>
          </p:nvPr>
        </p:nvSpPr>
        <p:spPr>
          <a:xfrm>
            <a:off x="7867094" y="1818981"/>
            <a:ext cx="350815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28" name="Content Placeholder 3">
            <a:extLst>
              <a:ext uri="{FF2B5EF4-FFF2-40B4-BE49-F238E27FC236}">
                <a16:creationId xmlns:a16="http://schemas.microsoft.com/office/drawing/2014/main" id="{3AB7E0DF-C369-49B6-A620-17A0B3275D52}"/>
              </a:ext>
            </a:extLst>
          </p:cNvPr>
          <p:cNvSpPr>
            <a:spLocks noGrp="1"/>
          </p:cNvSpPr>
          <p:nvPr>
            <p:ph sz="half" idx="15"/>
          </p:nvPr>
        </p:nvSpPr>
        <p:spPr>
          <a:xfrm>
            <a:off x="7867095" y="2642893"/>
            <a:ext cx="3481526" cy="2671762"/>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152130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A6C98A-857E-47CD-824B-AD9896F397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2489448" y="1751584"/>
            <a:ext cx="7213106" cy="135606"/>
          </a:xfrm>
          <a:prstGeom prst="rect">
            <a:avLst/>
          </a:prstGeom>
        </p:spPr>
      </p:pic>
      <p:sp>
        <p:nvSpPr>
          <p:cNvPr id="2" name="Title 1">
            <a:extLst>
              <a:ext uri="{FF2B5EF4-FFF2-40B4-BE49-F238E27FC236}">
                <a16:creationId xmlns:a16="http://schemas.microsoft.com/office/drawing/2014/main" id="{46199E66-A51B-4429-9E3C-3DF83D2D9301}"/>
              </a:ext>
            </a:extLst>
          </p:cNvPr>
          <p:cNvSpPr>
            <a:spLocks noGrp="1"/>
          </p:cNvSpPr>
          <p:nvPr>
            <p:ph type="title"/>
          </p:nvPr>
        </p:nvSpPr>
        <p:spPr>
          <a:xfrm>
            <a:off x="2489447" y="1362068"/>
            <a:ext cx="8181513" cy="579707"/>
          </a:xfr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FD642FF-DCBA-4016-AB46-51976C4BF27C}"/>
              </a:ext>
            </a:extLst>
          </p:cNvPr>
          <p:cNvSpPr>
            <a:spLocks noGrp="1"/>
          </p:cNvSpPr>
          <p:nvPr>
            <p:ph sz="half" idx="1"/>
          </p:nvPr>
        </p:nvSpPr>
        <p:spPr>
          <a:xfrm>
            <a:off x="847078" y="2248273"/>
            <a:ext cx="5181600" cy="4122567"/>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a:extLst>
              <a:ext uri="{FF2B5EF4-FFF2-40B4-BE49-F238E27FC236}">
                <a16:creationId xmlns:a16="http://schemas.microsoft.com/office/drawing/2014/main" id="{D1D5DB86-D92D-425C-8D7B-CD4BAB561928}"/>
              </a:ext>
            </a:extLst>
          </p:cNvPr>
          <p:cNvSpPr>
            <a:spLocks noGrp="1"/>
          </p:cNvSpPr>
          <p:nvPr>
            <p:ph sz="half" idx="2"/>
          </p:nvPr>
        </p:nvSpPr>
        <p:spPr>
          <a:xfrm>
            <a:off x="6181078" y="2248273"/>
            <a:ext cx="5181600" cy="412256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5" name="Picture 4">
            <a:extLst>
              <a:ext uri="{FF2B5EF4-FFF2-40B4-BE49-F238E27FC236}">
                <a16:creationId xmlns:a16="http://schemas.microsoft.com/office/drawing/2014/main" id="{097EC24E-4D73-4CA4-9C65-58CC9B4D091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7078" y="2214983"/>
            <a:ext cx="5181600" cy="4149200"/>
          </a:xfrm>
          <a:prstGeom prst="rect">
            <a:avLst/>
          </a:prstGeom>
        </p:spPr>
      </p:pic>
      <p:pic>
        <p:nvPicPr>
          <p:cNvPr id="6" name="Picture 5">
            <a:extLst>
              <a:ext uri="{FF2B5EF4-FFF2-40B4-BE49-F238E27FC236}">
                <a16:creationId xmlns:a16="http://schemas.microsoft.com/office/drawing/2014/main" id="{C9ECC711-A200-42E5-800D-891E0F8A07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92915" y="2214983"/>
            <a:ext cx="5181600" cy="4122567"/>
          </a:xfrm>
          <a:prstGeom prst="rect">
            <a:avLst/>
          </a:prstGeom>
        </p:spPr>
      </p:pic>
    </p:spTree>
    <p:extLst>
      <p:ext uri="{BB962C8B-B14F-4D97-AF65-F5344CB8AC3E}">
        <p14:creationId xmlns:p14="http://schemas.microsoft.com/office/powerpoint/2010/main" val="39552875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EE996373-2DA0-4C35-9557-670B3F8CB1A8}"/>
              </a:ext>
            </a:extLst>
          </p:cNvPr>
          <p:cNvSpPr>
            <a:spLocks noGrp="1"/>
          </p:cNvSpPr>
          <p:nvPr>
            <p:ph sz="half" idx="1"/>
          </p:nvPr>
        </p:nvSpPr>
        <p:spPr>
          <a:xfrm>
            <a:off x="598846" y="1722268"/>
            <a:ext cx="3521476" cy="3760804"/>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Content Placeholder 2">
            <a:extLst>
              <a:ext uri="{FF2B5EF4-FFF2-40B4-BE49-F238E27FC236}">
                <a16:creationId xmlns:a16="http://schemas.microsoft.com/office/drawing/2014/main" id="{63778371-BEC0-4384-B529-D547AB875FC0}"/>
              </a:ext>
            </a:extLst>
          </p:cNvPr>
          <p:cNvSpPr>
            <a:spLocks noGrp="1"/>
          </p:cNvSpPr>
          <p:nvPr>
            <p:ph sz="half" idx="10"/>
          </p:nvPr>
        </p:nvSpPr>
        <p:spPr>
          <a:xfrm>
            <a:off x="4250527" y="1722268"/>
            <a:ext cx="3521476" cy="3760804"/>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Content Placeholder 2">
            <a:extLst>
              <a:ext uri="{FF2B5EF4-FFF2-40B4-BE49-F238E27FC236}">
                <a16:creationId xmlns:a16="http://schemas.microsoft.com/office/drawing/2014/main" id="{3599C6B0-1968-4B44-A18E-C9735C9B967B}"/>
              </a:ext>
            </a:extLst>
          </p:cNvPr>
          <p:cNvSpPr>
            <a:spLocks noGrp="1"/>
          </p:cNvSpPr>
          <p:nvPr>
            <p:ph sz="half" idx="11"/>
          </p:nvPr>
        </p:nvSpPr>
        <p:spPr>
          <a:xfrm>
            <a:off x="7902208" y="1722268"/>
            <a:ext cx="3521476" cy="3760804"/>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12" name="Picture 11">
            <a:extLst>
              <a:ext uri="{FF2B5EF4-FFF2-40B4-BE49-F238E27FC236}">
                <a16:creationId xmlns:a16="http://schemas.microsoft.com/office/drawing/2014/main" id="{525F33EB-E636-40F8-B2A0-4F6D0F82DE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7495" y="1698410"/>
            <a:ext cx="3564782" cy="3826276"/>
          </a:xfrm>
          <a:prstGeom prst="rect">
            <a:avLst/>
          </a:prstGeom>
        </p:spPr>
      </p:pic>
      <p:pic>
        <p:nvPicPr>
          <p:cNvPr id="13" name="Picture 12">
            <a:extLst>
              <a:ext uri="{FF2B5EF4-FFF2-40B4-BE49-F238E27FC236}">
                <a16:creationId xmlns:a16="http://schemas.microsoft.com/office/drawing/2014/main" id="{36B41112-3F17-429F-9AC7-B8E87F7F48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07221" y="1698410"/>
            <a:ext cx="3564782" cy="3826276"/>
          </a:xfrm>
          <a:prstGeom prst="rect">
            <a:avLst/>
          </a:prstGeom>
        </p:spPr>
      </p:pic>
      <p:pic>
        <p:nvPicPr>
          <p:cNvPr id="14" name="Picture 13">
            <a:extLst>
              <a:ext uri="{FF2B5EF4-FFF2-40B4-BE49-F238E27FC236}">
                <a16:creationId xmlns:a16="http://schemas.microsoft.com/office/drawing/2014/main" id="{2B9A5867-1D44-430F-8B03-BFD1A1114BE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69944" y="1689532"/>
            <a:ext cx="3564782" cy="3826276"/>
          </a:xfrm>
          <a:prstGeom prst="rect">
            <a:avLst/>
          </a:prstGeom>
        </p:spPr>
      </p:pic>
    </p:spTree>
    <p:extLst>
      <p:ext uri="{BB962C8B-B14F-4D97-AF65-F5344CB8AC3E}">
        <p14:creationId xmlns:p14="http://schemas.microsoft.com/office/powerpoint/2010/main" val="30525714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F4ED6E3-6EAA-4E26-92D5-90FEFFAE9B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42007" y="1287260"/>
            <a:ext cx="9507984" cy="703994"/>
          </a:xfrm>
          <a:prstGeom prst="rect">
            <a:avLst/>
          </a:prstGeom>
        </p:spPr>
      </p:pic>
      <p:sp>
        <p:nvSpPr>
          <p:cNvPr id="2" name="Title 1">
            <a:extLst>
              <a:ext uri="{FF2B5EF4-FFF2-40B4-BE49-F238E27FC236}">
                <a16:creationId xmlns:a16="http://schemas.microsoft.com/office/drawing/2014/main" id="{D1B0EC9F-9A1F-4B6F-AD1E-29D3CB7F299C}"/>
              </a:ext>
            </a:extLst>
          </p:cNvPr>
          <p:cNvSpPr>
            <a:spLocks noGrp="1"/>
          </p:cNvSpPr>
          <p:nvPr>
            <p:ph type="title"/>
          </p:nvPr>
        </p:nvSpPr>
        <p:spPr>
          <a:xfrm>
            <a:off x="1342008" y="1287260"/>
            <a:ext cx="9507984" cy="703994"/>
          </a:xfrm>
        </p:spPr>
        <p:txBody>
          <a:bodyPr/>
          <a:lstStyle>
            <a:lvl1pPr algn="ctr">
              <a:defRPr/>
            </a:lvl1pPr>
          </a:lstStyle>
          <a:p>
            <a:r>
              <a:rPr lang="en-US" dirty="0"/>
              <a:t>Click to edit Master title style</a:t>
            </a:r>
            <a:endParaRPr lang="en-IN" dirty="0"/>
          </a:p>
        </p:txBody>
      </p:sp>
      <p:sp>
        <p:nvSpPr>
          <p:cNvPr id="4" name="Content Placeholder 2">
            <a:extLst>
              <a:ext uri="{FF2B5EF4-FFF2-40B4-BE49-F238E27FC236}">
                <a16:creationId xmlns:a16="http://schemas.microsoft.com/office/drawing/2014/main" id="{FC09E32D-4F0E-4370-BA06-E7D49482A41B}"/>
              </a:ext>
            </a:extLst>
          </p:cNvPr>
          <p:cNvSpPr>
            <a:spLocks noGrp="1"/>
          </p:cNvSpPr>
          <p:nvPr>
            <p:ph sz="half" idx="1"/>
          </p:nvPr>
        </p:nvSpPr>
        <p:spPr>
          <a:xfrm>
            <a:off x="1342007" y="2120657"/>
            <a:ext cx="4557943" cy="4122567"/>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Content Placeholder 2">
            <a:extLst>
              <a:ext uri="{FF2B5EF4-FFF2-40B4-BE49-F238E27FC236}">
                <a16:creationId xmlns:a16="http://schemas.microsoft.com/office/drawing/2014/main" id="{651B81FF-943E-46F6-BC80-46428EC96E31}"/>
              </a:ext>
            </a:extLst>
          </p:cNvPr>
          <p:cNvSpPr>
            <a:spLocks noGrp="1"/>
          </p:cNvSpPr>
          <p:nvPr>
            <p:ph sz="half" idx="10"/>
          </p:nvPr>
        </p:nvSpPr>
        <p:spPr>
          <a:xfrm>
            <a:off x="6009443" y="2147290"/>
            <a:ext cx="4840549" cy="4122567"/>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6" name="Picture 5">
            <a:extLst>
              <a:ext uri="{FF2B5EF4-FFF2-40B4-BE49-F238E27FC236}">
                <a16:creationId xmlns:a16="http://schemas.microsoft.com/office/drawing/2014/main" id="{085CEC0B-6AF3-4937-A791-45708332269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09443" y="2120657"/>
            <a:ext cx="4941162" cy="4149200"/>
          </a:xfrm>
          <a:prstGeom prst="rect">
            <a:avLst/>
          </a:prstGeom>
        </p:spPr>
      </p:pic>
      <p:pic>
        <p:nvPicPr>
          <p:cNvPr id="7" name="Picture 6">
            <a:extLst>
              <a:ext uri="{FF2B5EF4-FFF2-40B4-BE49-F238E27FC236}">
                <a16:creationId xmlns:a16="http://schemas.microsoft.com/office/drawing/2014/main" id="{FCF525E8-7D72-4A91-BEDC-2280E4FCF9A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06495" y="2107339"/>
            <a:ext cx="4557943" cy="4162517"/>
          </a:xfrm>
          <a:prstGeom prst="rect">
            <a:avLst/>
          </a:prstGeom>
        </p:spPr>
      </p:pic>
    </p:spTree>
    <p:extLst>
      <p:ext uri="{BB962C8B-B14F-4D97-AF65-F5344CB8AC3E}">
        <p14:creationId xmlns:p14="http://schemas.microsoft.com/office/powerpoint/2010/main" val="4492498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A6C98A-857E-47CD-824B-AD9896F397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2489448" y="1751584"/>
            <a:ext cx="7213106" cy="135606"/>
          </a:xfrm>
          <a:prstGeom prst="rect">
            <a:avLst/>
          </a:prstGeom>
        </p:spPr>
      </p:pic>
      <p:sp>
        <p:nvSpPr>
          <p:cNvPr id="2" name="Title 1">
            <a:extLst>
              <a:ext uri="{FF2B5EF4-FFF2-40B4-BE49-F238E27FC236}">
                <a16:creationId xmlns:a16="http://schemas.microsoft.com/office/drawing/2014/main" id="{46199E66-A51B-4429-9E3C-3DF83D2D9301}"/>
              </a:ext>
            </a:extLst>
          </p:cNvPr>
          <p:cNvSpPr>
            <a:spLocks noGrp="1"/>
          </p:cNvSpPr>
          <p:nvPr>
            <p:ph type="title"/>
          </p:nvPr>
        </p:nvSpPr>
        <p:spPr>
          <a:xfrm>
            <a:off x="2489447" y="1362068"/>
            <a:ext cx="8181513" cy="579707"/>
          </a:xfr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FD642FF-DCBA-4016-AB46-51976C4BF27C}"/>
              </a:ext>
            </a:extLst>
          </p:cNvPr>
          <p:cNvSpPr>
            <a:spLocks noGrp="1"/>
          </p:cNvSpPr>
          <p:nvPr>
            <p:ph sz="half" idx="1"/>
          </p:nvPr>
        </p:nvSpPr>
        <p:spPr>
          <a:xfrm>
            <a:off x="847078" y="2248273"/>
            <a:ext cx="5181600" cy="4122567"/>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a:extLst>
              <a:ext uri="{FF2B5EF4-FFF2-40B4-BE49-F238E27FC236}">
                <a16:creationId xmlns:a16="http://schemas.microsoft.com/office/drawing/2014/main" id="{D1D5DB86-D92D-425C-8D7B-CD4BAB561928}"/>
              </a:ext>
            </a:extLst>
          </p:cNvPr>
          <p:cNvSpPr>
            <a:spLocks noGrp="1"/>
          </p:cNvSpPr>
          <p:nvPr>
            <p:ph sz="half" idx="2"/>
          </p:nvPr>
        </p:nvSpPr>
        <p:spPr>
          <a:xfrm>
            <a:off x="6181078" y="2248273"/>
            <a:ext cx="5181600" cy="412256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8" name="Picture 7">
            <a:extLst>
              <a:ext uri="{FF2B5EF4-FFF2-40B4-BE49-F238E27FC236}">
                <a16:creationId xmlns:a16="http://schemas.microsoft.com/office/drawing/2014/main" id="{1D8FEDCB-5FC3-400D-82BD-BE04A742A77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2963" y="2203883"/>
            <a:ext cx="337867" cy="337867"/>
          </a:xfrm>
          <a:prstGeom prst="rect">
            <a:avLst/>
          </a:prstGeom>
        </p:spPr>
      </p:pic>
      <p:pic>
        <p:nvPicPr>
          <p:cNvPr id="9" name="Picture 8">
            <a:extLst>
              <a:ext uri="{FF2B5EF4-FFF2-40B4-BE49-F238E27FC236}">
                <a16:creationId xmlns:a16="http://schemas.microsoft.com/office/drawing/2014/main" id="{FD580C03-3E1B-4952-8C8B-F4EFCDD86B1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816487" y="6077363"/>
            <a:ext cx="337867" cy="337867"/>
          </a:xfrm>
          <a:prstGeom prst="rect">
            <a:avLst/>
          </a:prstGeom>
        </p:spPr>
      </p:pic>
      <p:pic>
        <p:nvPicPr>
          <p:cNvPr id="10" name="Picture 9">
            <a:extLst>
              <a:ext uri="{FF2B5EF4-FFF2-40B4-BE49-F238E27FC236}">
                <a16:creationId xmlns:a16="http://schemas.microsoft.com/office/drawing/2014/main" id="{EE13A53A-988A-4EBE-9B3A-5E179E8365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577321">
            <a:off x="5754738" y="2197876"/>
            <a:ext cx="337867" cy="337867"/>
          </a:xfrm>
          <a:prstGeom prst="rect">
            <a:avLst/>
          </a:prstGeom>
        </p:spPr>
      </p:pic>
      <p:pic>
        <p:nvPicPr>
          <p:cNvPr id="11" name="Picture 10">
            <a:extLst>
              <a:ext uri="{FF2B5EF4-FFF2-40B4-BE49-F238E27FC236}">
                <a16:creationId xmlns:a16="http://schemas.microsoft.com/office/drawing/2014/main" id="{0050F453-1CDF-4183-B97B-C8F20B92554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5721402" y="6096893"/>
            <a:ext cx="337867" cy="337867"/>
          </a:xfrm>
          <a:prstGeom prst="rect">
            <a:avLst/>
          </a:prstGeom>
        </p:spPr>
      </p:pic>
      <p:pic>
        <p:nvPicPr>
          <p:cNvPr id="12" name="Picture 11">
            <a:extLst>
              <a:ext uri="{FF2B5EF4-FFF2-40B4-BE49-F238E27FC236}">
                <a16:creationId xmlns:a16="http://schemas.microsoft.com/office/drawing/2014/main" id="{DCD56C20-7369-4D81-B282-2F3CED17C8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76951" y="2218375"/>
            <a:ext cx="337867" cy="337867"/>
          </a:xfrm>
          <a:prstGeom prst="rect">
            <a:avLst/>
          </a:prstGeom>
        </p:spPr>
      </p:pic>
      <p:pic>
        <p:nvPicPr>
          <p:cNvPr id="13" name="Picture 12">
            <a:extLst>
              <a:ext uri="{FF2B5EF4-FFF2-40B4-BE49-F238E27FC236}">
                <a16:creationId xmlns:a16="http://schemas.microsoft.com/office/drawing/2014/main" id="{8BFFCAD7-8020-4392-B1CA-D84A8ABF0E1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6230475" y="6091855"/>
            <a:ext cx="337867" cy="337867"/>
          </a:xfrm>
          <a:prstGeom prst="rect">
            <a:avLst/>
          </a:prstGeom>
        </p:spPr>
      </p:pic>
      <p:pic>
        <p:nvPicPr>
          <p:cNvPr id="14" name="Picture 13">
            <a:extLst>
              <a:ext uri="{FF2B5EF4-FFF2-40B4-BE49-F238E27FC236}">
                <a16:creationId xmlns:a16="http://schemas.microsoft.com/office/drawing/2014/main" id="{44A6EA74-69A3-44D7-A9E0-456D597AE0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577321">
            <a:off x="11168726" y="2212368"/>
            <a:ext cx="337867" cy="337867"/>
          </a:xfrm>
          <a:prstGeom prst="rect">
            <a:avLst/>
          </a:prstGeom>
        </p:spPr>
      </p:pic>
      <p:pic>
        <p:nvPicPr>
          <p:cNvPr id="15" name="Picture 14">
            <a:extLst>
              <a:ext uri="{FF2B5EF4-FFF2-40B4-BE49-F238E27FC236}">
                <a16:creationId xmlns:a16="http://schemas.microsoft.com/office/drawing/2014/main" id="{3E0D12F0-1911-4318-9D6D-E5EB44D6A5A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11135390" y="6111385"/>
            <a:ext cx="337867" cy="337867"/>
          </a:xfrm>
          <a:prstGeom prst="rect">
            <a:avLst/>
          </a:prstGeom>
        </p:spPr>
      </p:pic>
    </p:spTree>
    <p:extLst>
      <p:ext uri="{BB962C8B-B14F-4D97-AF65-F5344CB8AC3E}">
        <p14:creationId xmlns:p14="http://schemas.microsoft.com/office/powerpoint/2010/main" val="2855127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5E1431-7A7B-4A31-A54D-2603DCCA2B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5898" y="2420563"/>
            <a:ext cx="7668429" cy="2206788"/>
          </a:xfrm>
          <a:prstGeom prst="rect">
            <a:avLst/>
          </a:prstGeom>
        </p:spPr>
      </p:pic>
      <p:sp>
        <p:nvSpPr>
          <p:cNvPr id="4" name="Text Placeholder 2">
            <a:extLst>
              <a:ext uri="{FF2B5EF4-FFF2-40B4-BE49-F238E27FC236}">
                <a16:creationId xmlns:a16="http://schemas.microsoft.com/office/drawing/2014/main" id="{A876FFB2-F3F5-4214-AA55-6F0B99FDF6D3}"/>
              </a:ext>
            </a:extLst>
          </p:cNvPr>
          <p:cNvSpPr>
            <a:spLocks noGrp="1"/>
          </p:cNvSpPr>
          <p:nvPr>
            <p:ph type="body" idx="1" hasCustomPrompt="1"/>
          </p:nvPr>
        </p:nvSpPr>
        <p:spPr>
          <a:xfrm>
            <a:off x="3132339" y="3230530"/>
            <a:ext cx="6153704" cy="823912"/>
          </a:xfrm>
          <a:prstGeom prst="rect">
            <a:avLst/>
          </a:prstGeom>
        </p:spPr>
        <p:txBody>
          <a:bodyPr anchor="b">
            <a:noAutofit/>
          </a:bodyPr>
          <a:lstStyle>
            <a:lvl1pPr marL="0" indent="0">
              <a:buNone/>
              <a:defRPr sz="8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Thank You</a:t>
            </a:r>
          </a:p>
        </p:txBody>
      </p:sp>
    </p:spTree>
    <p:extLst>
      <p:ext uri="{BB962C8B-B14F-4D97-AF65-F5344CB8AC3E}">
        <p14:creationId xmlns:p14="http://schemas.microsoft.com/office/powerpoint/2010/main" val="384005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46C7B-7FE0-4E8A-8345-03AD77B528E8}"/>
              </a:ext>
            </a:extLst>
          </p:cNvPr>
          <p:cNvSpPr>
            <a:spLocks noGrp="1"/>
          </p:cNvSpPr>
          <p:nvPr>
            <p:ph type="title"/>
          </p:nvPr>
        </p:nvSpPr>
        <p:spPr>
          <a:xfrm>
            <a:off x="2333718" y="2766218"/>
            <a:ext cx="7524564" cy="1325563"/>
          </a:xfrm>
        </p:spPr>
        <p:txBody>
          <a:bodyPr/>
          <a:lstStyle/>
          <a:p>
            <a:r>
              <a:rPr lang="en-US" dirty="0"/>
              <a:t>Click to edit Master title style</a:t>
            </a:r>
            <a:endParaRPr lang="en-IN" dirty="0"/>
          </a:p>
        </p:txBody>
      </p:sp>
      <p:pic>
        <p:nvPicPr>
          <p:cNvPr id="3" name="Picture 2">
            <a:extLst>
              <a:ext uri="{FF2B5EF4-FFF2-40B4-BE49-F238E27FC236}">
                <a16:creationId xmlns:a16="http://schemas.microsoft.com/office/drawing/2014/main" id="{52E896BB-7201-4E0A-BBBF-F5FFA51AED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6811" y="0"/>
            <a:ext cx="2405189" cy="1855433"/>
          </a:xfrm>
          <a:prstGeom prst="rect">
            <a:avLst/>
          </a:prstGeom>
        </p:spPr>
      </p:pic>
      <p:pic>
        <p:nvPicPr>
          <p:cNvPr id="4" name="Picture 3">
            <a:extLst>
              <a:ext uri="{FF2B5EF4-FFF2-40B4-BE49-F238E27FC236}">
                <a16:creationId xmlns:a16="http://schemas.microsoft.com/office/drawing/2014/main" id="{D3D108E0-4D6C-4B23-B9CE-6D1CBB48049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413883"/>
            <a:ext cx="2121763" cy="1568617"/>
          </a:xfrm>
          <a:prstGeom prst="rect">
            <a:avLst/>
          </a:prstGeom>
        </p:spPr>
      </p:pic>
    </p:spTree>
    <p:extLst>
      <p:ext uri="{BB962C8B-B14F-4D97-AF65-F5344CB8AC3E}">
        <p14:creationId xmlns:p14="http://schemas.microsoft.com/office/powerpoint/2010/main" val="2460398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7" name="Content Placeholder 2">
            <a:extLst>
              <a:ext uri="{FF2B5EF4-FFF2-40B4-BE49-F238E27FC236}">
                <a16:creationId xmlns:a16="http://schemas.microsoft.com/office/drawing/2014/main" id="{2E5A5720-14A6-4E76-8AE0-7BF5A93F2285}"/>
              </a:ext>
            </a:extLst>
          </p:cNvPr>
          <p:cNvSpPr>
            <a:spLocks noGrp="1"/>
          </p:cNvSpPr>
          <p:nvPr>
            <p:ph sz="half" idx="1"/>
          </p:nvPr>
        </p:nvSpPr>
        <p:spPr>
          <a:xfrm>
            <a:off x="914400" y="1697857"/>
            <a:ext cx="5181600" cy="4122567"/>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8" name="Content Placeholder 3">
            <a:extLst>
              <a:ext uri="{FF2B5EF4-FFF2-40B4-BE49-F238E27FC236}">
                <a16:creationId xmlns:a16="http://schemas.microsoft.com/office/drawing/2014/main" id="{C2843D21-9EFE-4BC5-BE92-A665BEA479DE}"/>
              </a:ext>
            </a:extLst>
          </p:cNvPr>
          <p:cNvSpPr>
            <a:spLocks noGrp="1"/>
          </p:cNvSpPr>
          <p:nvPr>
            <p:ph sz="half" idx="2"/>
          </p:nvPr>
        </p:nvSpPr>
        <p:spPr>
          <a:xfrm>
            <a:off x="6248400" y="1697857"/>
            <a:ext cx="5181600" cy="412256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29" name="Picture 28">
            <a:extLst>
              <a:ext uri="{FF2B5EF4-FFF2-40B4-BE49-F238E27FC236}">
                <a16:creationId xmlns:a16="http://schemas.microsoft.com/office/drawing/2014/main" id="{D1F1D427-C6F8-43B7-AB09-7B9FC714E1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5522" y="1664568"/>
            <a:ext cx="5181600" cy="4149200"/>
          </a:xfrm>
          <a:prstGeom prst="rect">
            <a:avLst/>
          </a:prstGeom>
        </p:spPr>
      </p:pic>
      <p:pic>
        <p:nvPicPr>
          <p:cNvPr id="31" name="Picture 30">
            <a:extLst>
              <a:ext uri="{FF2B5EF4-FFF2-40B4-BE49-F238E27FC236}">
                <a16:creationId xmlns:a16="http://schemas.microsoft.com/office/drawing/2014/main" id="{4D8437B2-1A11-4845-8AC4-8423D7E5E8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60237" y="1664567"/>
            <a:ext cx="5181600" cy="4122567"/>
          </a:xfrm>
          <a:prstGeom prst="rect">
            <a:avLst/>
          </a:prstGeom>
        </p:spPr>
      </p:pic>
    </p:spTree>
    <p:extLst>
      <p:ext uri="{BB962C8B-B14F-4D97-AF65-F5344CB8AC3E}">
        <p14:creationId xmlns:p14="http://schemas.microsoft.com/office/powerpoint/2010/main" val="2483690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7EAD529-84B7-47AD-9E2D-2D11D6BE2A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65663" y="2475930"/>
            <a:ext cx="5183188" cy="823912"/>
          </a:xfrm>
          <a:prstGeom prst="rect">
            <a:avLst/>
          </a:prstGeom>
        </p:spPr>
      </p:pic>
      <p:pic>
        <p:nvPicPr>
          <p:cNvPr id="16" name="Picture 15">
            <a:extLst>
              <a:ext uri="{FF2B5EF4-FFF2-40B4-BE49-F238E27FC236}">
                <a16:creationId xmlns:a16="http://schemas.microsoft.com/office/drawing/2014/main" id="{2709A1F9-4984-4DE1-8EC7-F126D9C46B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9787" y="2475930"/>
            <a:ext cx="5157787" cy="823912"/>
          </a:xfrm>
          <a:prstGeom prst="rect">
            <a:avLst/>
          </a:prstGeom>
        </p:spPr>
      </p:pic>
      <p:sp>
        <p:nvSpPr>
          <p:cNvPr id="5" name="Title 1">
            <a:extLst>
              <a:ext uri="{FF2B5EF4-FFF2-40B4-BE49-F238E27FC236}">
                <a16:creationId xmlns:a16="http://schemas.microsoft.com/office/drawing/2014/main" id="{9E456396-CC31-438B-86DD-0C3C4C2A4300}"/>
              </a:ext>
            </a:extLst>
          </p:cNvPr>
          <p:cNvSpPr>
            <a:spLocks noGrp="1"/>
          </p:cNvSpPr>
          <p:nvPr>
            <p:ph type="ctrTitle"/>
          </p:nvPr>
        </p:nvSpPr>
        <p:spPr>
          <a:xfrm>
            <a:off x="839788" y="1580994"/>
            <a:ext cx="10409064" cy="823912"/>
          </a:xfrm>
          <a:prstGeom prst="rect">
            <a:avLst/>
          </a:prstGeom>
        </p:spPr>
        <p:txBody>
          <a:bodyPr anchor="b"/>
          <a:lstStyle>
            <a:lvl1pPr algn="ctr">
              <a:defRPr sz="6000"/>
            </a:lvl1pPr>
          </a:lstStyle>
          <a:p>
            <a:r>
              <a:rPr lang="en-GB" dirty="0"/>
              <a:t>Click to edit Master title style</a:t>
            </a:r>
            <a:endParaRPr lang="en-US" dirty="0"/>
          </a:p>
        </p:txBody>
      </p:sp>
      <p:sp>
        <p:nvSpPr>
          <p:cNvPr id="10" name="Text Placeholder 2">
            <a:extLst>
              <a:ext uri="{FF2B5EF4-FFF2-40B4-BE49-F238E27FC236}">
                <a16:creationId xmlns:a16="http://schemas.microsoft.com/office/drawing/2014/main" id="{D06EE347-FB37-4B8C-8664-75D6A2C68648}"/>
              </a:ext>
            </a:extLst>
          </p:cNvPr>
          <p:cNvSpPr>
            <a:spLocks noGrp="1"/>
          </p:cNvSpPr>
          <p:nvPr>
            <p:ph type="body" idx="1"/>
          </p:nvPr>
        </p:nvSpPr>
        <p:spPr>
          <a:xfrm>
            <a:off x="839788" y="2475930"/>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1" name="Content Placeholder 3">
            <a:extLst>
              <a:ext uri="{FF2B5EF4-FFF2-40B4-BE49-F238E27FC236}">
                <a16:creationId xmlns:a16="http://schemas.microsoft.com/office/drawing/2014/main" id="{29F9ED0A-EFB8-4809-9A9F-74698B6B7888}"/>
              </a:ext>
            </a:extLst>
          </p:cNvPr>
          <p:cNvSpPr>
            <a:spLocks noGrp="1"/>
          </p:cNvSpPr>
          <p:nvPr>
            <p:ph sz="half" idx="2"/>
          </p:nvPr>
        </p:nvSpPr>
        <p:spPr>
          <a:xfrm>
            <a:off x="839788" y="3299842"/>
            <a:ext cx="5157787" cy="2671762"/>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Text Placeholder 4">
            <a:extLst>
              <a:ext uri="{FF2B5EF4-FFF2-40B4-BE49-F238E27FC236}">
                <a16:creationId xmlns:a16="http://schemas.microsoft.com/office/drawing/2014/main" id="{4C71F74E-5805-4A0D-9B1C-7A9C918EF773}"/>
              </a:ext>
            </a:extLst>
          </p:cNvPr>
          <p:cNvSpPr>
            <a:spLocks noGrp="1"/>
          </p:cNvSpPr>
          <p:nvPr>
            <p:ph type="body" sz="quarter" idx="3"/>
          </p:nvPr>
        </p:nvSpPr>
        <p:spPr>
          <a:xfrm>
            <a:off x="6065664" y="2475930"/>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5" name="Content Placeholder 5">
            <a:extLst>
              <a:ext uri="{FF2B5EF4-FFF2-40B4-BE49-F238E27FC236}">
                <a16:creationId xmlns:a16="http://schemas.microsoft.com/office/drawing/2014/main" id="{4D548B32-A67A-49D3-A135-8DD83DAEC8A6}"/>
              </a:ext>
            </a:extLst>
          </p:cNvPr>
          <p:cNvSpPr>
            <a:spLocks noGrp="1"/>
          </p:cNvSpPr>
          <p:nvPr>
            <p:ph sz="quarter" idx="4"/>
          </p:nvPr>
        </p:nvSpPr>
        <p:spPr>
          <a:xfrm>
            <a:off x="6065664" y="3299842"/>
            <a:ext cx="5183188" cy="267176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3911803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E85F33-10CF-4D38-A10C-3E381DB8A6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6702" y="2635726"/>
            <a:ext cx="10417098" cy="2930571"/>
          </a:xfrm>
          <a:prstGeom prst="rect">
            <a:avLst/>
          </a:prstGeom>
        </p:spPr>
      </p:pic>
      <p:sp>
        <p:nvSpPr>
          <p:cNvPr id="6" name="Title 1">
            <a:extLst>
              <a:ext uri="{FF2B5EF4-FFF2-40B4-BE49-F238E27FC236}">
                <a16:creationId xmlns:a16="http://schemas.microsoft.com/office/drawing/2014/main" id="{203CBF60-65BD-4A93-9569-637680CF070D}"/>
              </a:ext>
            </a:extLst>
          </p:cNvPr>
          <p:cNvSpPr>
            <a:spLocks noGrp="1"/>
          </p:cNvSpPr>
          <p:nvPr>
            <p:ph type="title"/>
          </p:nvPr>
        </p:nvSpPr>
        <p:spPr>
          <a:xfrm>
            <a:off x="887451" y="1526959"/>
            <a:ext cx="10515600" cy="1024863"/>
          </a:xfrm>
          <a:prstGeom prst="rect">
            <a:avLst/>
          </a:prstGeom>
        </p:spPr>
        <p:txBody>
          <a:bodyPr/>
          <a:lstStyle/>
          <a:p>
            <a:r>
              <a:rPr lang="en-US"/>
              <a:t>Click to edit Master title style</a:t>
            </a:r>
            <a:endParaRPr lang="en-IN"/>
          </a:p>
        </p:txBody>
      </p:sp>
      <p:sp>
        <p:nvSpPr>
          <p:cNvPr id="7" name="Content Placeholder 2">
            <a:extLst>
              <a:ext uri="{FF2B5EF4-FFF2-40B4-BE49-F238E27FC236}">
                <a16:creationId xmlns:a16="http://schemas.microsoft.com/office/drawing/2014/main" id="{2B4E4798-8506-48A3-86AF-86E5CF6D1394}"/>
              </a:ext>
            </a:extLst>
          </p:cNvPr>
          <p:cNvSpPr>
            <a:spLocks noGrp="1"/>
          </p:cNvSpPr>
          <p:nvPr>
            <p:ph idx="1"/>
          </p:nvPr>
        </p:nvSpPr>
        <p:spPr>
          <a:xfrm>
            <a:off x="887450" y="2635726"/>
            <a:ext cx="10515600" cy="304598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579846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60C4E3D-9A02-4511-A441-FF3F678EC3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55722" y="1562465"/>
            <a:ext cx="6254427" cy="4235501"/>
          </a:xfrm>
          <a:prstGeom prst="rect">
            <a:avLst/>
          </a:prstGeom>
        </p:spPr>
      </p:pic>
      <p:sp>
        <p:nvSpPr>
          <p:cNvPr id="2" name="Title 1">
            <a:extLst>
              <a:ext uri="{FF2B5EF4-FFF2-40B4-BE49-F238E27FC236}">
                <a16:creationId xmlns:a16="http://schemas.microsoft.com/office/drawing/2014/main" id="{FE1D8802-777F-43A1-A758-E8C41294538E}"/>
              </a:ext>
            </a:extLst>
          </p:cNvPr>
          <p:cNvSpPr>
            <a:spLocks noGrp="1"/>
          </p:cNvSpPr>
          <p:nvPr>
            <p:ph type="title"/>
          </p:nvPr>
        </p:nvSpPr>
        <p:spPr>
          <a:xfrm>
            <a:off x="1026218" y="1580223"/>
            <a:ext cx="3932237" cy="858915"/>
          </a:xfrm>
          <a:prstGeom prst="rect">
            <a:avLst/>
          </a:prstGeom>
        </p:spPr>
        <p:txBody>
          <a:bodyPr anchor="b"/>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47D1AC84-8FCE-4F56-983B-CCD700EAA011}"/>
              </a:ext>
            </a:extLst>
          </p:cNvPr>
          <p:cNvSpPr>
            <a:spLocks noGrp="1"/>
          </p:cNvSpPr>
          <p:nvPr>
            <p:ph idx="1"/>
          </p:nvPr>
        </p:nvSpPr>
        <p:spPr>
          <a:xfrm>
            <a:off x="5055722" y="1580223"/>
            <a:ext cx="6254427" cy="421774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Text Placeholder 3">
            <a:extLst>
              <a:ext uri="{FF2B5EF4-FFF2-40B4-BE49-F238E27FC236}">
                <a16:creationId xmlns:a16="http://schemas.microsoft.com/office/drawing/2014/main" id="{C5E21D48-3710-46CF-B681-A135530788E9}"/>
              </a:ext>
            </a:extLst>
          </p:cNvPr>
          <p:cNvSpPr>
            <a:spLocks noGrp="1"/>
          </p:cNvSpPr>
          <p:nvPr>
            <p:ph type="body" sz="half" idx="2"/>
          </p:nvPr>
        </p:nvSpPr>
        <p:spPr>
          <a:xfrm>
            <a:off x="1026218" y="2565646"/>
            <a:ext cx="3932237" cy="323232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pic>
        <p:nvPicPr>
          <p:cNvPr id="10" name="Picture 9">
            <a:extLst>
              <a:ext uri="{FF2B5EF4-FFF2-40B4-BE49-F238E27FC236}">
                <a16:creationId xmlns:a16="http://schemas.microsoft.com/office/drawing/2014/main" id="{8C45D4AA-76AD-417E-8602-5E93F356031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5424" y="2502921"/>
            <a:ext cx="4008544" cy="3391851"/>
          </a:xfrm>
          <a:prstGeom prst="rect">
            <a:avLst/>
          </a:prstGeom>
        </p:spPr>
      </p:pic>
    </p:spTree>
    <p:extLst>
      <p:ext uri="{BB962C8B-B14F-4D97-AF65-F5344CB8AC3E}">
        <p14:creationId xmlns:p14="http://schemas.microsoft.com/office/powerpoint/2010/main" val="3436078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CF441CD-043F-41E0-AF10-72C2EFF7C3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88576" y="2634431"/>
            <a:ext cx="1603762" cy="1589138"/>
          </a:xfrm>
          <a:prstGeom prst="rect">
            <a:avLst/>
          </a:prstGeom>
        </p:spPr>
      </p:pic>
    </p:spTree>
    <p:extLst>
      <p:ext uri="{BB962C8B-B14F-4D97-AF65-F5344CB8AC3E}">
        <p14:creationId xmlns:p14="http://schemas.microsoft.com/office/powerpoint/2010/main" val="1352028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5D7154B-DCE5-42B3-9675-59392099E8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88021" y="2569613"/>
            <a:ext cx="4214179" cy="565522"/>
          </a:xfrm>
          <a:prstGeom prst="rect">
            <a:avLst/>
          </a:prstGeom>
        </p:spPr>
      </p:pic>
      <p:pic>
        <p:nvPicPr>
          <p:cNvPr id="4" name="Picture 3">
            <a:extLst>
              <a:ext uri="{FF2B5EF4-FFF2-40B4-BE49-F238E27FC236}">
                <a16:creationId xmlns:a16="http://schemas.microsoft.com/office/drawing/2014/main" id="{6DF128B0-2555-4417-AE18-C1717D6A23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589" y="2569613"/>
            <a:ext cx="4214179" cy="565522"/>
          </a:xfrm>
          <a:prstGeom prst="rect">
            <a:avLst/>
          </a:prstGeom>
        </p:spPr>
      </p:pic>
      <p:sp>
        <p:nvSpPr>
          <p:cNvPr id="5" name="Title 1">
            <a:extLst>
              <a:ext uri="{FF2B5EF4-FFF2-40B4-BE49-F238E27FC236}">
                <a16:creationId xmlns:a16="http://schemas.microsoft.com/office/drawing/2014/main" id="{B376FDD3-C6D8-409D-9E32-D45364462EEF}"/>
              </a:ext>
            </a:extLst>
          </p:cNvPr>
          <p:cNvSpPr>
            <a:spLocks noGrp="1"/>
          </p:cNvSpPr>
          <p:nvPr>
            <p:ph type="ctrTitle"/>
          </p:nvPr>
        </p:nvSpPr>
        <p:spPr>
          <a:xfrm>
            <a:off x="839788" y="1580994"/>
            <a:ext cx="10409064" cy="823912"/>
          </a:xfrm>
          <a:prstGeom prst="rect">
            <a:avLst/>
          </a:prstGeom>
        </p:spPr>
        <p:txBody>
          <a:bodyPr anchor="b"/>
          <a:lstStyle>
            <a:lvl1pPr algn="ctr">
              <a:defRPr sz="6000"/>
            </a:lvl1pPr>
          </a:lstStyle>
          <a:p>
            <a:r>
              <a:rPr lang="en-GB" dirty="0"/>
              <a:t>Click to edit Master title style</a:t>
            </a:r>
            <a:endParaRPr lang="en-US" dirty="0"/>
          </a:p>
        </p:txBody>
      </p:sp>
      <p:sp>
        <p:nvSpPr>
          <p:cNvPr id="6" name="Text Placeholder 2">
            <a:extLst>
              <a:ext uri="{FF2B5EF4-FFF2-40B4-BE49-F238E27FC236}">
                <a16:creationId xmlns:a16="http://schemas.microsoft.com/office/drawing/2014/main" id="{F22489D0-F5E0-426A-908B-E832CE817109}"/>
              </a:ext>
            </a:extLst>
          </p:cNvPr>
          <p:cNvSpPr>
            <a:spLocks noGrp="1"/>
          </p:cNvSpPr>
          <p:nvPr>
            <p:ph type="body" idx="1"/>
          </p:nvPr>
        </p:nvSpPr>
        <p:spPr>
          <a:xfrm>
            <a:off x="1311591" y="2569613"/>
            <a:ext cx="4214180" cy="5655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7" name="Content Placeholder 3">
            <a:extLst>
              <a:ext uri="{FF2B5EF4-FFF2-40B4-BE49-F238E27FC236}">
                <a16:creationId xmlns:a16="http://schemas.microsoft.com/office/drawing/2014/main" id="{C05B9255-CEC4-4CEE-8D99-F2E3D5E92256}"/>
              </a:ext>
            </a:extLst>
          </p:cNvPr>
          <p:cNvSpPr>
            <a:spLocks noGrp="1"/>
          </p:cNvSpPr>
          <p:nvPr>
            <p:ph sz="half" idx="2"/>
          </p:nvPr>
        </p:nvSpPr>
        <p:spPr>
          <a:xfrm>
            <a:off x="839788" y="3299842"/>
            <a:ext cx="5157787" cy="2671762"/>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5">
            <a:extLst>
              <a:ext uri="{FF2B5EF4-FFF2-40B4-BE49-F238E27FC236}">
                <a16:creationId xmlns:a16="http://schemas.microsoft.com/office/drawing/2014/main" id="{58437F6A-9603-4E96-8B57-BD3492CF7B58}"/>
              </a:ext>
            </a:extLst>
          </p:cNvPr>
          <p:cNvSpPr>
            <a:spLocks noGrp="1"/>
          </p:cNvSpPr>
          <p:nvPr>
            <p:ph sz="quarter" idx="4"/>
          </p:nvPr>
        </p:nvSpPr>
        <p:spPr>
          <a:xfrm>
            <a:off x="6065664" y="3299842"/>
            <a:ext cx="5183188" cy="267176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 name="Text Placeholder 2">
            <a:extLst>
              <a:ext uri="{FF2B5EF4-FFF2-40B4-BE49-F238E27FC236}">
                <a16:creationId xmlns:a16="http://schemas.microsoft.com/office/drawing/2014/main" id="{4B398605-DC27-4243-927F-8DB3153CB87D}"/>
              </a:ext>
            </a:extLst>
          </p:cNvPr>
          <p:cNvSpPr>
            <a:spLocks noGrp="1"/>
          </p:cNvSpPr>
          <p:nvPr>
            <p:ph type="body" idx="10"/>
          </p:nvPr>
        </p:nvSpPr>
        <p:spPr>
          <a:xfrm>
            <a:off x="6488024" y="2569613"/>
            <a:ext cx="4214180" cy="5655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pic>
        <p:nvPicPr>
          <p:cNvPr id="12" name="Picture 11">
            <a:extLst>
              <a:ext uri="{FF2B5EF4-FFF2-40B4-BE49-F238E27FC236}">
                <a16:creationId xmlns:a16="http://schemas.microsoft.com/office/drawing/2014/main" id="{338CB52F-7D49-4256-85E2-CD87ADB711D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9788" y="3299841"/>
            <a:ext cx="5183188" cy="2671761"/>
          </a:xfrm>
          <a:prstGeom prst="rect">
            <a:avLst/>
          </a:prstGeom>
        </p:spPr>
      </p:pic>
      <p:pic>
        <p:nvPicPr>
          <p:cNvPr id="13" name="Picture 12">
            <a:extLst>
              <a:ext uri="{FF2B5EF4-FFF2-40B4-BE49-F238E27FC236}">
                <a16:creationId xmlns:a16="http://schemas.microsoft.com/office/drawing/2014/main" id="{111BBA9F-4038-4273-863F-15FBB950917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89799" y="3272034"/>
            <a:ext cx="5183188" cy="2699568"/>
          </a:xfrm>
          <a:prstGeom prst="rect">
            <a:avLst/>
          </a:prstGeom>
        </p:spPr>
      </p:pic>
    </p:spTree>
    <p:extLst>
      <p:ext uri="{BB962C8B-B14F-4D97-AF65-F5344CB8AC3E}">
        <p14:creationId xmlns:p14="http://schemas.microsoft.com/office/powerpoint/2010/main" val="2061366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4FC87A-BD6D-48EF-84E5-7880F44CDE3F}"/>
              </a:ext>
            </a:extLst>
          </p:cNvPr>
          <p:cNvSpPr>
            <a:spLocks noGrp="1"/>
          </p:cNvSpPr>
          <p:nvPr>
            <p:ph type="title"/>
          </p:nvPr>
        </p:nvSpPr>
        <p:spPr>
          <a:xfrm>
            <a:off x="1599062" y="1409825"/>
            <a:ext cx="4381422" cy="938812"/>
          </a:xfrm>
          <a:prstGeom prst="rect">
            <a:avLst/>
          </a:prstGeom>
        </p:spPr>
        <p:txBody>
          <a:bodyPr anchor="b"/>
          <a:lstStyle>
            <a:lvl1pPr>
              <a:defRPr sz="3200"/>
            </a:lvl1pPr>
          </a:lstStyle>
          <a:p>
            <a:r>
              <a:rPr lang="en-US" dirty="0"/>
              <a:t>Click to edit Master title style</a:t>
            </a:r>
            <a:endParaRPr lang="en-IN" dirty="0"/>
          </a:p>
        </p:txBody>
      </p:sp>
      <p:sp>
        <p:nvSpPr>
          <p:cNvPr id="8" name="Text Placeholder 3">
            <a:extLst>
              <a:ext uri="{FF2B5EF4-FFF2-40B4-BE49-F238E27FC236}">
                <a16:creationId xmlns:a16="http://schemas.microsoft.com/office/drawing/2014/main" id="{2FB144F7-2051-4B8B-B7F4-42AEFF286293}"/>
              </a:ext>
            </a:extLst>
          </p:cNvPr>
          <p:cNvSpPr>
            <a:spLocks noGrp="1"/>
          </p:cNvSpPr>
          <p:nvPr>
            <p:ph type="body" sz="half" idx="2"/>
          </p:nvPr>
        </p:nvSpPr>
        <p:spPr>
          <a:xfrm>
            <a:off x="1689596" y="2504670"/>
            <a:ext cx="4158977" cy="3532993"/>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pic>
        <p:nvPicPr>
          <p:cNvPr id="9" name="Picture 8">
            <a:extLst>
              <a:ext uri="{FF2B5EF4-FFF2-40B4-BE49-F238E27FC236}">
                <a16:creationId xmlns:a16="http://schemas.microsoft.com/office/drawing/2014/main" id="{6C138F94-F541-4411-8923-64821B6BC8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78374" y="2449053"/>
            <a:ext cx="4381422" cy="3707364"/>
          </a:xfrm>
          <a:prstGeom prst="rect">
            <a:avLst/>
          </a:prstGeom>
        </p:spPr>
      </p:pic>
      <p:sp>
        <p:nvSpPr>
          <p:cNvPr id="10" name="Title 1">
            <a:extLst>
              <a:ext uri="{FF2B5EF4-FFF2-40B4-BE49-F238E27FC236}">
                <a16:creationId xmlns:a16="http://schemas.microsoft.com/office/drawing/2014/main" id="{0FAB1C74-122C-4DFD-B9D3-0394B289E855}"/>
              </a:ext>
            </a:extLst>
          </p:cNvPr>
          <p:cNvSpPr txBox="1">
            <a:spLocks/>
          </p:cNvSpPr>
          <p:nvPr userDrawn="1"/>
        </p:nvSpPr>
        <p:spPr>
          <a:xfrm>
            <a:off x="6196694" y="1409825"/>
            <a:ext cx="4381422" cy="938812"/>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dirty="0"/>
              <a:t>Click to edit Master title style</a:t>
            </a:r>
            <a:endParaRPr lang="en-IN" dirty="0"/>
          </a:p>
        </p:txBody>
      </p:sp>
      <p:sp>
        <p:nvSpPr>
          <p:cNvPr id="11" name="Text Placeholder 3">
            <a:extLst>
              <a:ext uri="{FF2B5EF4-FFF2-40B4-BE49-F238E27FC236}">
                <a16:creationId xmlns:a16="http://schemas.microsoft.com/office/drawing/2014/main" id="{ED35DB26-DC0A-4DBD-917C-461C91AE2E45}"/>
              </a:ext>
            </a:extLst>
          </p:cNvPr>
          <p:cNvSpPr>
            <a:spLocks noGrp="1"/>
          </p:cNvSpPr>
          <p:nvPr>
            <p:ph type="body" sz="half" idx="10"/>
          </p:nvPr>
        </p:nvSpPr>
        <p:spPr>
          <a:xfrm>
            <a:off x="6302499" y="2497457"/>
            <a:ext cx="4233339" cy="361055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pic>
        <p:nvPicPr>
          <p:cNvPr id="12" name="Picture 11">
            <a:extLst>
              <a:ext uri="{FF2B5EF4-FFF2-40B4-BE49-F238E27FC236}">
                <a16:creationId xmlns:a16="http://schemas.microsoft.com/office/drawing/2014/main" id="{425BB59A-246E-4221-9556-7A38EE5B09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96694" y="2417485"/>
            <a:ext cx="4381422" cy="3707364"/>
          </a:xfrm>
          <a:prstGeom prst="rect">
            <a:avLst/>
          </a:prstGeom>
        </p:spPr>
      </p:pic>
    </p:spTree>
    <p:extLst>
      <p:ext uri="{BB962C8B-B14F-4D97-AF65-F5344CB8AC3E}">
        <p14:creationId xmlns:p14="http://schemas.microsoft.com/office/powerpoint/2010/main" val="14832986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8BD0BC50-CF1D-4086-B483-4387CD3FD45B}"/>
              </a:ext>
            </a:extLst>
          </p:cNvPr>
          <p:cNvSpPr>
            <a:spLocks noGrp="1"/>
          </p:cNvSpPr>
          <p:nvPr>
            <p:ph type="title"/>
          </p:nvPr>
        </p:nvSpPr>
        <p:spPr>
          <a:xfrm>
            <a:off x="838200" y="1162843"/>
            <a:ext cx="10515600" cy="132556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5" name="Text Placeholder 2">
            <a:extLst>
              <a:ext uri="{FF2B5EF4-FFF2-40B4-BE49-F238E27FC236}">
                <a16:creationId xmlns:a16="http://schemas.microsoft.com/office/drawing/2014/main" id="{950186DB-18B5-4FDA-928A-4F8C3F456622}"/>
              </a:ext>
            </a:extLst>
          </p:cNvPr>
          <p:cNvSpPr>
            <a:spLocks noGrp="1"/>
          </p:cNvSpPr>
          <p:nvPr>
            <p:ph type="body" idx="1"/>
          </p:nvPr>
        </p:nvSpPr>
        <p:spPr>
          <a:xfrm>
            <a:off x="838200" y="2651759"/>
            <a:ext cx="10515600" cy="3525203"/>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996461916"/>
      </p:ext>
    </p:extLst>
  </p:cSld>
  <p:clrMap bg1="lt1" tx1="dk1" bg2="lt2" tx2="dk2" accent1="accent1" accent2="accent2" accent3="accent3" accent4="accent4" accent5="accent5" accent6="accent6" hlink="hlink" folHlink="folHlink"/>
  <p:sldLayoutIdLst>
    <p:sldLayoutId id="2147483654" r:id="rId1"/>
    <p:sldLayoutId id="2147483666" r:id="rId2"/>
    <p:sldLayoutId id="2147483649" r:id="rId3"/>
    <p:sldLayoutId id="2147483650" r:id="rId4"/>
    <p:sldLayoutId id="2147483655" r:id="rId5"/>
    <p:sldLayoutId id="2147483656" r:id="rId6"/>
    <p:sldLayoutId id="2147483657" r:id="rId7"/>
    <p:sldLayoutId id="2147483660" r:id="rId8"/>
    <p:sldLayoutId id="2147483659" r:id="rId9"/>
    <p:sldLayoutId id="2147483662" r:id="rId10"/>
    <p:sldLayoutId id="2147483663" r:id="rId11"/>
    <p:sldLayoutId id="2147483661" r:id="rId12"/>
    <p:sldLayoutId id="2147483658" r:id="rId13"/>
    <p:sldLayoutId id="2147483665" r:id="rId14"/>
    <p:sldLayoutId id="2147483667"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1.png"/><Relationship Id="rId7"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slide" Target="slide11.xml"/><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slide" Target="slide12.xml"/><Relationship Id="rId5" Type="http://schemas.openxmlformats.org/officeDocument/2006/relationships/image" Target="../media/image46.pn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slide" Target="slide13.xml"/><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4.png"/><Relationship Id="rId7" Type="http://schemas.openxmlformats.org/officeDocument/2006/relationships/slide" Target="slide15.xml"/><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2.png"/><Relationship Id="rId7" Type="http://schemas.openxmlformats.org/officeDocument/2006/relationships/slide" Target="slide16.xml"/><Relationship Id="rId2" Type="http://schemas.openxmlformats.org/officeDocument/2006/relationships/image" Target="../media/image51.png"/><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23.pn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6.png"/><Relationship Id="rId7" Type="http://schemas.openxmlformats.org/officeDocument/2006/relationships/slide" Target="slide17.xml"/><Relationship Id="rId2" Type="http://schemas.openxmlformats.org/officeDocument/2006/relationships/image" Target="../media/image55.png"/><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23.pn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1.png"/><Relationship Id="rId2" Type="http://schemas.openxmlformats.org/officeDocument/2006/relationships/image" Target="../media/image59.png"/><Relationship Id="rId1" Type="http://schemas.openxmlformats.org/officeDocument/2006/relationships/slideLayout" Target="../slideLayouts/slideLayout1.xml"/><Relationship Id="rId6" Type="http://schemas.openxmlformats.org/officeDocument/2006/relationships/slide" Target="slide18.xml"/><Relationship Id="rId5" Type="http://schemas.openxmlformats.org/officeDocument/2006/relationships/image" Target="../media/image61.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4.png"/><Relationship Id="rId2" Type="http://schemas.openxmlformats.org/officeDocument/2006/relationships/image" Target="../media/image62.png"/><Relationship Id="rId1" Type="http://schemas.openxmlformats.org/officeDocument/2006/relationships/slideLayout" Target="../slideLayouts/slideLayout1.xml"/><Relationship Id="rId6" Type="http://schemas.openxmlformats.org/officeDocument/2006/relationships/slide" Target="slide19.xml"/><Relationship Id="rId5" Type="http://schemas.openxmlformats.org/officeDocument/2006/relationships/image" Target="../media/image6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67.jpeg"/><Relationship Id="rId2" Type="http://schemas.openxmlformats.org/officeDocument/2006/relationships/image" Target="../media/image65.png"/><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slide" Target="slide20.xml"/><Relationship Id="rId4" Type="http://schemas.openxmlformats.org/officeDocument/2006/relationships/image" Target="../media/image66.png"/></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image" Target="../media/image14.pn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0.png"/><Relationship Id="rId2" Type="http://schemas.openxmlformats.org/officeDocument/2006/relationships/image" Target="../media/image68.png"/><Relationship Id="rId1" Type="http://schemas.openxmlformats.org/officeDocument/2006/relationships/slideLayout" Target="../slideLayouts/slideLayout1.xml"/><Relationship Id="rId6" Type="http://schemas.openxmlformats.org/officeDocument/2006/relationships/slide" Target="slide21.xml"/><Relationship Id="rId5" Type="http://schemas.openxmlformats.org/officeDocument/2006/relationships/image" Target="../media/image70.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1.png"/><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slide" Target="slide22.xml"/><Relationship Id="rId4" Type="http://schemas.openxmlformats.org/officeDocument/2006/relationships/image" Target="../media/image72.png"/></Relationships>
</file>

<file path=ppt/slides/_rels/slide22.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5.png"/><Relationship Id="rId2" Type="http://schemas.openxmlformats.org/officeDocument/2006/relationships/image" Target="../media/image73.png"/><Relationship Id="rId1" Type="http://schemas.openxmlformats.org/officeDocument/2006/relationships/slideLayout" Target="../slideLayouts/slideLayout1.xml"/><Relationship Id="rId6" Type="http://schemas.openxmlformats.org/officeDocument/2006/relationships/slide" Target="slide23.xml"/><Relationship Id="rId5" Type="http://schemas.openxmlformats.org/officeDocument/2006/relationships/image" Target="../media/image75.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20.png"/><Relationship Id="rId7" Type="http://schemas.openxmlformats.org/officeDocument/2006/relationships/slide" Target="slide25.xml"/><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7.png"/><Relationship Id="rId1" Type="http://schemas.openxmlformats.org/officeDocument/2006/relationships/slideLayout" Target="../slideLayouts/slideLayout1.xml"/><Relationship Id="rId6" Type="http://schemas.openxmlformats.org/officeDocument/2006/relationships/image" Target="../media/image780.png"/><Relationship Id="rId5" Type="http://schemas.openxmlformats.org/officeDocument/2006/relationships/slide" Target="slide26.xml"/><Relationship Id="rId4" Type="http://schemas.openxmlformats.org/officeDocument/2006/relationships/image" Target="../media/image78.png"/></Relationships>
</file>

<file path=ppt/slides/_rels/slide26.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slide" Target="slide27.xml"/><Relationship Id="rId2" Type="http://schemas.openxmlformats.org/officeDocument/2006/relationships/image" Target="../media/image79.png"/><Relationship Id="rId1" Type="http://schemas.openxmlformats.org/officeDocument/2006/relationships/slideLayout" Target="../slideLayouts/slideLayout1.xml"/><Relationship Id="rId6" Type="http://schemas.openxmlformats.org/officeDocument/2006/relationships/image" Target="../media/image80.png"/></Relationships>
</file>

<file path=ppt/slides/_rels/slide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slide" Target="slide28.xml"/><Relationship Id="rId4" Type="http://schemas.openxmlformats.org/officeDocument/2006/relationships/image" Target="../media/image84.png"/></Relationships>
</file>

<file path=ppt/slides/_rels/slide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86.png"/><Relationship Id="rId5" Type="http://schemas.openxmlformats.org/officeDocument/2006/relationships/slide" Target="slide31.xml"/><Relationship Id="rId4" Type="http://schemas.openxmlformats.org/officeDocument/2006/relationships/image" Target="../media/image86.pn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88.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86.png"/><Relationship Id="rId5" Type="http://schemas.openxmlformats.org/officeDocument/2006/relationships/slide" Target="slide31.xml"/><Relationship Id="rId4" Type="http://schemas.openxmlformats.org/officeDocument/2006/relationships/image" Target="../media/image86.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89.png"/><Relationship Id="rId1" Type="http://schemas.openxmlformats.org/officeDocument/2006/relationships/slideLayout" Target="../slideLayouts/slideLayout1.xml"/><Relationship Id="rId6" Type="http://schemas.openxmlformats.org/officeDocument/2006/relationships/image" Target="../media/image90.png"/><Relationship Id="rId5" Type="http://schemas.openxmlformats.org/officeDocument/2006/relationships/slide" Target="slide32.xml"/><Relationship Id="rId4" Type="http://schemas.openxmlformats.org/officeDocument/2006/relationships/image" Target="../media/image90.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91.png"/><Relationship Id="rId1" Type="http://schemas.openxmlformats.org/officeDocument/2006/relationships/slideLayout" Target="../slideLayouts/slideLayout1.xml"/><Relationship Id="rId6" Type="http://schemas.openxmlformats.org/officeDocument/2006/relationships/image" Target="../media/image92.png"/><Relationship Id="rId5" Type="http://schemas.openxmlformats.org/officeDocument/2006/relationships/slide" Target="slide33.xml"/><Relationship Id="rId4" Type="http://schemas.openxmlformats.org/officeDocument/2006/relationships/image" Target="../media/image92.png"/></Relationships>
</file>

<file path=ppt/slides/_rels/slide3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slide" Target="slide34.xml"/><Relationship Id="rId4" Type="http://schemas.openxmlformats.org/officeDocument/2006/relationships/image" Target="../media/image94.png"/></Relationships>
</file>

<file path=ppt/slides/_rels/slide3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slide" Target="slide35.xml"/><Relationship Id="rId4" Type="http://schemas.openxmlformats.org/officeDocument/2006/relationships/image" Target="../media/image96.png"/></Relationships>
</file>

<file path=ppt/slides/_rels/slide3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98.png"/><Relationship Id="rId5" Type="http://schemas.openxmlformats.org/officeDocument/2006/relationships/slide" Target="slide36.xml"/><Relationship Id="rId4" Type="http://schemas.openxmlformats.org/officeDocument/2006/relationships/image" Target="../media/image98.pn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99.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slide" Target="slide37.xml"/><Relationship Id="rId5" Type="http://schemas.openxmlformats.org/officeDocument/2006/relationships/image" Target="../media/image99.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1.xml"/><Relationship Id="rId6" Type="http://schemas.openxmlformats.org/officeDocument/2006/relationships/slide" Target="slide38.xml"/><Relationship Id="rId5" Type="http://schemas.openxmlformats.org/officeDocument/2006/relationships/image" Target="../media/image102.png"/><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5.png"/><Relationship Id="rId2" Type="http://schemas.openxmlformats.org/officeDocument/2006/relationships/image" Target="../media/image103.png"/><Relationship Id="rId1" Type="http://schemas.openxmlformats.org/officeDocument/2006/relationships/slideLayout" Target="../slideLayouts/slideLayout1.xml"/><Relationship Id="rId6" Type="http://schemas.openxmlformats.org/officeDocument/2006/relationships/slide" Target="slide39.xml"/><Relationship Id="rId5" Type="http://schemas.openxmlformats.org/officeDocument/2006/relationships/image" Target="../media/image105.png"/><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6.png"/><Relationship Id="rId1" Type="http://schemas.openxmlformats.org/officeDocument/2006/relationships/slideLayout" Target="../slideLayouts/slideLayout1.xml"/><Relationship Id="rId6" Type="http://schemas.openxmlformats.org/officeDocument/2006/relationships/image" Target="../media/image107.png"/><Relationship Id="rId5" Type="http://schemas.openxmlformats.org/officeDocument/2006/relationships/slide" Target="slide40.xml"/><Relationship Id="rId4" Type="http://schemas.openxmlformats.org/officeDocument/2006/relationships/image" Target="../media/image107.png"/></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8.png"/><Relationship Id="rId1" Type="http://schemas.openxmlformats.org/officeDocument/2006/relationships/slideLayout" Target="../slideLayouts/slideLayout1.xml"/><Relationship Id="rId6" Type="http://schemas.openxmlformats.org/officeDocument/2006/relationships/image" Target="../media/image109.png"/><Relationship Id="rId5" Type="http://schemas.openxmlformats.org/officeDocument/2006/relationships/slide" Target="slide41.xml"/><Relationship Id="rId4" Type="http://schemas.openxmlformats.org/officeDocument/2006/relationships/image" Target="../media/image109.png"/></Relationships>
</file>

<file path=ppt/slides/_rels/slide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111.png"/><Relationship Id="rId5" Type="http://schemas.openxmlformats.org/officeDocument/2006/relationships/slide" Target="slide42.xml"/><Relationship Id="rId4" Type="http://schemas.openxmlformats.org/officeDocument/2006/relationships/image" Target="../media/image111.png"/></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2.png"/><Relationship Id="rId1" Type="http://schemas.openxmlformats.org/officeDocument/2006/relationships/slideLayout" Target="../slideLayouts/slideLayout1.xml"/><Relationship Id="rId6" Type="http://schemas.openxmlformats.org/officeDocument/2006/relationships/image" Target="../media/image113.png"/><Relationship Id="rId5" Type="http://schemas.openxmlformats.org/officeDocument/2006/relationships/slide" Target="slide43.xml"/><Relationship Id="rId4" Type="http://schemas.openxmlformats.org/officeDocument/2006/relationships/image" Target="../media/image113.png"/></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4.png"/><Relationship Id="rId1" Type="http://schemas.openxmlformats.org/officeDocument/2006/relationships/slideLayout" Target="../slideLayouts/slideLayout1.xml"/><Relationship Id="rId6" Type="http://schemas.openxmlformats.org/officeDocument/2006/relationships/image" Target="../media/image115.png"/><Relationship Id="rId5" Type="http://schemas.openxmlformats.org/officeDocument/2006/relationships/slide" Target="slide44.xml"/><Relationship Id="rId4" Type="http://schemas.openxmlformats.org/officeDocument/2006/relationships/image" Target="../media/image115.png"/></Relationships>
</file>

<file path=ppt/slides/_rels/slide44.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18.png"/><Relationship Id="rId2" Type="http://schemas.openxmlformats.org/officeDocument/2006/relationships/image" Target="../media/image116.png"/><Relationship Id="rId1" Type="http://schemas.openxmlformats.org/officeDocument/2006/relationships/slideLayout" Target="../slideLayouts/slideLayout1.xml"/><Relationship Id="rId6" Type="http://schemas.openxmlformats.org/officeDocument/2006/relationships/slide" Target="slide45.xml"/><Relationship Id="rId5" Type="http://schemas.openxmlformats.org/officeDocument/2006/relationships/image" Target="../media/image118.png"/><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9.png"/><Relationship Id="rId1" Type="http://schemas.openxmlformats.org/officeDocument/2006/relationships/slideLayout" Target="../slideLayouts/slideLayout1.xml"/><Relationship Id="rId6" Type="http://schemas.openxmlformats.org/officeDocument/2006/relationships/image" Target="../media/image120.png"/><Relationship Id="rId5" Type="http://schemas.openxmlformats.org/officeDocument/2006/relationships/slide" Target="slide46.xml"/><Relationship Id="rId4" Type="http://schemas.openxmlformats.org/officeDocument/2006/relationships/image" Target="../media/image120.png"/></Relationships>
</file>

<file path=ppt/slides/_rels/slide4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xml"/><Relationship Id="rId5" Type="http://schemas.openxmlformats.org/officeDocument/2006/relationships/image" Target="../media/image122.png"/><Relationship Id="rId4" Type="http://schemas.openxmlformats.org/officeDocument/2006/relationships/slide" Target="slide47.xml"/></Relationships>
</file>

<file path=ppt/slides/_rels/slide4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xml"/><Relationship Id="rId5" Type="http://schemas.openxmlformats.org/officeDocument/2006/relationships/image" Target="../media/image1240.png"/><Relationship Id="rId4" Type="http://schemas.openxmlformats.org/officeDocument/2006/relationships/slide" Target="slide4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slide" Target="slide7.xml"/><Relationship Id="rId7" Type="http://schemas.openxmlformats.org/officeDocument/2006/relationships/image" Target="../media/image350.pn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slide" Target="slide8.xml"/><Relationship Id="rId5" Type="http://schemas.openxmlformats.org/officeDocument/2006/relationships/image" Target="../media/image34.png"/><Relationship Id="rId4" Type="http://schemas.openxmlformats.org/officeDocument/2006/relationships/image" Target="../media/image340.png"/></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slide" Target="slide9.xml"/><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400.png"/><Relationship Id="rId5" Type="http://schemas.openxmlformats.org/officeDocument/2006/relationships/slide" Target="slide10.xml"/><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lip art Silhouette Vector graphics Image Portable Network Graphics -  silhouette png download - 800*600 - Free Transparent Silhouette png  Download. - Clip Art Library">
            <a:extLst>
              <a:ext uri="{FF2B5EF4-FFF2-40B4-BE49-F238E27FC236}">
                <a16:creationId xmlns:a16="http://schemas.microsoft.com/office/drawing/2014/main" id="{BF1BC337-03AA-42E0-ADDF-3EAF1C91890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3667" b="90000" l="22375" r="38500">
                        <a14:foregroundMark x1="36250" y1="35333" x2="36250" y2="35333"/>
                        <a14:foregroundMark x1="30625" y1="8667" x2="30625" y2="8667"/>
                        <a14:foregroundMark x1="30625" y1="8667" x2="30625" y2="8667"/>
                        <a14:foregroundMark x1="30625" y1="8667" x2="24625" y2="46167"/>
                        <a14:foregroundMark x1="32500" y1="6167" x2="31375" y2="3833"/>
                        <a14:foregroundMark x1="22375" y1="32833" x2="22375" y2="32833"/>
                        <a14:foregroundMark x1="36250" y1="52500" x2="37125" y2="81000"/>
                        <a14:foregroundMark x1="24000" y1="89667" x2="24000" y2="89667"/>
                      </a14:backgroundRemoval>
                    </a14:imgEffect>
                  </a14:imgLayer>
                </a14:imgProps>
              </a:ext>
              <a:ext uri="{28A0092B-C50C-407E-A947-70E740481C1C}">
                <a14:useLocalDpi xmlns:a14="http://schemas.microsoft.com/office/drawing/2010/main" val="0"/>
              </a:ext>
            </a:extLst>
          </a:blip>
          <a:srcRect l="20801" r="59461"/>
          <a:stretch/>
        </p:blipFill>
        <p:spPr bwMode="auto">
          <a:xfrm>
            <a:off x="8948951" y="4289061"/>
            <a:ext cx="504210" cy="197585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lip art Silhouette Vector graphics Image Portable Network Graphics -  silhouette png download - 800*600 - Free Transparent Silhouette png  Download. - Clip Art Library">
            <a:extLst>
              <a:ext uri="{FF2B5EF4-FFF2-40B4-BE49-F238E27FC236}">
                <a16:creationId xmlns:a16="http://schemas.microsoft.com/office/drawing/2014/main" id="{62B880E9-7347-4652-9168-952965BEBF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97907" y="4336375"/>
            <a:ext cx="2922077" cy="2191558"/>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53B48AE5-C45A-639E-C895-87CEE7EA2BC2}"/>
              </a:ext>
            </a:extLst>
          </p:cNvPr>
          <p:cNvSpPr>
            <a:spLocks noGrp="1"/>
          </p:cNvSpPr>
          <p:nvPr>
            <p:ph type="body" idx="1"/>
          </p:nvPr>
        </p:nvSpPr>
        <p:spPr>
          <a:xfrm>
            <a:off x="3293952" y="3418540"/>
            <a:ext cx="4872847" cy="880046"/>
          </a:xfrm>
        </p:spPr>
        <p:txBody>
          <a:bodyPr/>
          <a:lstStyle/>
          <a:p>
            <a:pPr algn="ctr"/>
            <a:r>
              <a:rPr lang="en-US" sz="6000" dirty="0">
                <a:latin typeface="Trebuchet MS" panose="020B0603020202020204" pitchFamily="34" charset="0"/>
              </a:rPr>
              <a:t>Credit </a:t>
            </a:r>
            <a:r>
              <a:rPr lang="en-US" sz="6000">
                <a:latin typeface="Trebuchet MS" panose="020B0603020202020204" pitchFamily="34" charset="0"/>
              </a:rPr>
              <a:t>Card Analytics</a:t>
            </a:r>
            <a:endParaRPr lang="en-US" sz="6000" dirty="0">
              <a:latin typeface="Trebuchet MS" panose="020B0603020202020204" pitchFamily="34" charset="0"/>
            </a:endParaRPr>
          </a:p>
        </p:txBody>
      </p:sp>
      <p:sp>
        <p:nvSpPr>
          <p:cNvPr id="5" name="TextBox 4">
            <a:extLst>
              <a:ext uri="{FF2B5EF4-FFF2-40B4-BE49-F238E27FC236}">
                <a16:creationId xmlns:a16="http://schemas.microsoft.com/office/drawing/2014/main" id="{171C8E0D-3C56-4ED6-B041-2D77628D4E18}"/>
              </a:ext>
            </a:extLst>
          </p:cNvPr>
          <p:cNvSpPr txBox="1"/>
          <p:nvPr/>
        </p:nvSpPr>
        <p:spPr>
          <a:xfrm>
            <a:off x="9710023" y="3951047"/>
            <a:ext cx="1697844" cy="307777"/>
          </a:xfrm>
          <a:prstGeom prst="rect">
            <a:avLst/>
          </a:prstGeom>
          <a:noFill/>
        </p:spPr>
        <p:txBody>
          <a:bodyPr wrap="square" rtlCol="0">
            <a:spAutoFit/>
          </a:bodyPr>
          <a:lstStyle/>
          <a:p>
            <a:pPr algn="ctr"/>
            <a:r>
              <a:rPr lang="en-US" sz="1400" b="1" dirty="0">
                <a:latin typeface="Bahnschrift" panose="020B0502040204020203" pitchFamily="34" charset="0"/>
              </a:rPr>
              <a:t>The ZOOKEEPERS</a:t>
            </a:r>
          </a:p>
        </p:txBody>
      </p:sp>
      <p:sp>
        <p:nvSpPr>
          <p:cNvPr id="12" name="TextBox 11">
            <a:extLst>
              <a:ext uri="{FF2B5EF4-FFF2-40B4-BE49-F238E27FC236}">
                <a16:creationId xmlns:a16="http://schemas.microsoft.com/office/drawing/2014/main" id="{620458D5-8CC0-4E53-BF37-52A86B2F030B}"/>
              </a:ext>
            </a:extLst>
          </p:cNvPr>
          <p:cNvSpPr txBox="1"/>
          <p:nvPr/>
        </p:nvSpPr>
        <p:spPr>
          <a:xfrm>
            <a:off x="234753" y="6052928"/>
            <a:ext cx="1501714" cy="461665"/>
          </a:xfrm>
          <a:prstGeom prst="rect">
            <a:avLst/>
          </a:prstGeom>
          <a:noFill/>
        </p:spPr>
        <p:txBody>
          <a:bodyPr wrap="square" rtlCol="0">
            <a:spAutoFit/>
          </a:bodyPr>
          <a:lstStyle/>
          <a:p>
            <a:pPr algn="ctr"/>
            <a:r>
              <a:rPr lang="en-US" sz="1200" b="1" dirty="0">
                <a:latin typeface="Bahnschrift" panose="020B0502040204020203" pitchFamily="34" charset="0"/>
              </a:rPr>
              <a:t>GUIDE :  Venkat Sir </a:t>
            </a:r>
          </a:p>
          <a:p>
            <a:pPr algn="ctr"/>
            <a:r>
              <a:rPr lang="en-US" sz="1200" b="1" dirty="0">
                <a:latin typeface="Bahnschrift" panose="020B0502040204020203" pitchFamily="34" charset="0"/>
              </a:rPr>
              <a:t>DE Expert (Sensei)</a:t>
            </a:r>
          </a:p>
        </p:txBody>
      </p:sp>
      <p:sp>
        <p:nvSpPr>
          <p:cNvPr id="6" name="TextBox 5">
            <a:extLst>
              <a:ext uri="{FF2B5EF4-FFF2-40B4-BE49-F238E27FC236}">
                <a16:creationId xmlns:a16="http://schemas.microsoft.com/office/drawing/2014/main" id="{F8D77347-4591-452E-9771-D8727B4C067E}"/>
              </a:ext>
            </a:extLst>
          </p:cNvPr>
          <p:cNvSpPr txBox="1"/>
          <p:nvPr/>
        </p:nvSpPr>
        <p:spPr>
          <a:xfrm>
            <a:off x="10129111" y="6524508"/>
            <a:ext cx="911922" cy="307777"/>
          </a:xfrm>
          <a:prstGeom prst="rect">
            <a:avLst/>
          </a:prstGeom>
          <a:noFill/>
        </p:spPr>
        <p:txBody>
          <a:bodyPr wrap="square" rtlCol="0">
            <a:spAutoFit/>
          </a:bodyPr>
          <a:lstStyle/>
          <a:p>
            <a:pPr algn="ctr"/>
            <a:r>
              <a:rPr lang="en-US" sz="1400" b="1" dirty="0">
                <a:latin typeface="Bahnschrift" panose="020B0502040204020203" pitchFamily="34" charset="0"/>
              </a:rPr>
              <a:t>Karthik</a:t>
            </a:r>
          </a:p>
        </p:txBody>
      </p:sp>
      <p:sp>
        <p:nvSpPr>
          <p:cNvPr id="11" name="TextBox 10">
            <a:extLst>
              <a:ext uri="{FF2B5EF4-FFF2-40B4-BE49-F238E27FC236}">
                <a16:creationId xmlns:a16="http://schemas.microsoft.com/office/drawing/2014/main" id="{7C9A3BB8-4229-4E9C-A75F-AB4954DD096C}"/>
              </a:ext>
            </a:extLst>
          </p:cNvPr>
          <p:cNvSpPr txBox="1"/>
          <p:nvPr/>
        </p:nvSpPr>
        <p:spPr>
          <a:xfrm>
            <a:off x="10707907" y="6307376"/>
            <a:ext cx="911922" cy="307777"/>
          </a:xfrm>
          <a:prstGeom prst="rect">
            <a:avLst/>
          </a:prstGeom>
          <a:noFill/>
        </p:spPr>
        <p:txBody>
          <a:bodyPr wrap="square" rtlCol="0">
            <a:spAutoFit/>
          </a:bodyPr>
          <a:lstStyle/>
          <a:p>
            <a:pPr algn="ctr"/>
            <a:r>
              <a:rPr lang="en-US" sz="1400" b="1" dirty="0">
                <a:latin typeface="Bahnschrift" panose="020B0502040204020203" pitchFamily="34" charset="0"/>
              </a:rPr>
              <a:t>Kanika</a:t>
            </a:r>
          </a:p>
        </p:txBody>
      </p:sp>
      <p:sp>
        <p:nvSpPr>
          <p:cNvPr id="13" name="TextBox 12">
            <a:extLst>
              <a:ext uri="{FF2B5EF4-FFF2-40B4-BE49-F238E27FC236}">
                <a16:creationId xmlns:a16="http://schemas.microsoft.com/office/drawing/2014/main" id="{03523695-2F71-435A-B2B4-91A60BDAA62F}"/>
              </a:ext>
            </a:extLst>
          </p:cNvPr>
          <p:cNvSpPr txBox="1"/>
          <p:nvPr/>
        </p:nvSpPr>
        <p:spPr>
          <a:xfrm>
            <a:off x="11222188" y="6142498"/>
            <a:ext cx="911922" cy="307777"/>
          </a:xfrm>
          <a:prstGeom prst="rect">
            <a:avLst/>
          </a:prstGeom>
          <a:noFill/>
        </p:spPr>
        <p:txBody>
          <a:bodyPr wrap="square" rtlCol="0">
            <a:spAutoFit/>
          </a:bodyPr>
          <a:lstStyle/>
          <a:p>
            <a:pPr algn="ctr"/>
            <a:r>
              <a:rPr lang="en-US" sz="1400" b="1" dirty="0">
                <a:latin typeface="Bahnschrift" panose="020B0502040204020203" pitchFamily="34" charset="0"/>
              </a:rPr>
              <a:t>Gaurav</a:t>
            </a:r>
          </a:p>
        </p:txBody>
      </p:sp>
      <p:sp>
        <p:nvSpPr>
          <p:cNvPr id="14" name="TextBox 13">
            <a:extLst>
              <a:ext uri="{FF2B5EF4-FFF2-40B4-BE49-F238E27FC236}">
                <a16:creationId xmlns:a16="http://schemas.microsoft.com/office/drawing/2014/main" id="{98967B7A-2ADE-40D3-81D9-78D35EC7AD89}"/>
              </a:ext>
            </a:extLst>
          </p:cNvPr>
          <p:cNvSpPr txBox="1"/>
          <p:nvPr/>
        </p:nvSpPr>
        <p:spPr>
          <a:xfrm>
            <a:off x="9522829" y="6326281"/>
            <a:ext cx="831668" cy="307777"/>
          </a:xfrm>
          <a:prstGeom prst="rect">
            <a:avLst/>
          </a:prstGeom>
          <a:noFill/>
        </p:spPr>
        <p:txBody>
          <a:bodyPr wrap="square" rtlCol="0">
            <a:spAutoFit/>
          </a:bodyPr>
          <a:lstStyle/>
          <a:p>
            <a:pPr algn="ctr"/>
            <a:r>
              <a:rPr lang="en-US" sz="1400" b="1" dirty="0" err="1">
                <a:latin typeface="Bahnschrift" panose="020B0502040204020203" pitchFamily="34" charset="0"/>
              </a:rPr>
              <a:t>Ashpak</a:t>
            </a:r>
            <a:endParaRPr lang="en-US" sz="1400" b="1" dirty="0">
              <a:latin typeface="Bahnschrift" panose="020B0502040204020203" pitchFamily="34" charset="0"/>
            </a:endParaRPr>
          </a:p>
        </p:txBody>
      </p:sp>
      <p:sp>
        <p:nvSpPr>
          <p:cNvPr id="15" name="TextBox 14">
            <a:extLst>
              <a:ext uri="{FF2B5EF4-FFF2-40B4-BE49-F238E27FC236}">
                <a16:creationId xmlns:a16="http://schemas.microsoft.com/office/drawing/2014/main" id="{D30B2C66-56CA-4C2F-94BF-4D85D1A85DC3}"/>
              </a:ext>
            </a:extLst>
          </p:cNvPr>
          <p:cNvSpPr txBox="1"/>
          <p:nvPr/>
        </p:nvSpPr>
        <p:spPr>
          <a:xfrm>
            <a:off x="8792309" y="6206816"/>
            <a:ext cx="939847" cy="307777"/>
          </a:xfrm>
          <a:prstGeom prst="rect">
            <a:avLst/>
          </a:prstGeom>
          <a:noFill/>
        </p:spPr>
        <p:txBody>
          <a:bodyPr wrap="square" rtlCol="0">
            <a:spAutoFit/>
          </a:bodyPr>
          <a:lstStyle/>
          <a:p>
            <a:pPr algn="ctr"/>
            <a:r>
              <a:rPr lang="en-US" sz="1400" b="1" dirty="0">
                <a:latin typeface="Bahnschrift" panose="020B0502040204020203" pitchFamily="34" charset="0"/>
              </a:rPr>
              <a:t>Shubham</a:t>
            </a:r>
          </a:p>
        </p:txBody>
      </p:sp>
      <p:sp>
        <p:nvSpPr>
          <p:cNvPr id="16" name="TextBox 15">
            <a:extLst>
              <a:ext uri="{FF2B5EF4-FFF2-40B4-BE49-F238E27FC236}">
                <a16:creationId xmlns:a16="http://schemas.microsoft.com/office/drawing/2014/main" id="{FAE2935A-AE2D-444F-958C-D255F6F96854}"/>
              </a:ext>
            </a:extLst>
          </p:cNvPr>
          <p:cNvSpPr txBox="1"/>
          <p:nvPr/>
        </p:nvSpPr>
        <p:spPr>
          <a:xfrm>
            <a:off x="8463980" y="5989180"/>
            <a:ext cx="589581" cy="307777"/>
          </a:xfrm>
          <a:prstGeom prst="rect">
            <a:avLst/>
          </a:prstGeom>
          <a:noFill/>
        </p:spPr>
        <p:txBody>
          <a:bodyPr wrap="square" rtlCol="0">
            <a:spAutoFit/>
          </a:bodyPr>
          <a:lstStyle/>
          <a:p>
            <a:pPr algn="ctr"/>
            <a:r>
              <a:rPr lang="en-US" sz="1400" b="1" dirty="0">
                <a:latin typeface="Bahnschrift" panose="020B0502040204020203" pitchFamily="34" charset="0"/>
              </a:rPr>
              <a:t>Akhil</a:t>
            </a:r>
          </a:p>
        </p:txBody>
      </p:sp>
    </p:spTree>
    <p:extLst>
      <p:ext uri="{BB962C8B-B14F-4D97-AF65-F5344CB8AC3E}">
        <p14:creationId xmlns:p14="http://schemas.microsoft.com/office/powerpoint/2010/main" val="65592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randombar(horizontal)">
                                      <p:cBhvr>
                                        <p:cTn id="7" dur="1000"/>
                                        <p:tgtEl>
                                          <p:spTgt spid="1026"/>
                                        </p:tgtEl>
                                      </p:cBhvr>
                                    </p:animEffect>
                                  </p:childTnLst>
                                </p:cTn>
                              </p:par>
                              <p:par>
                                <p:cTn id="8" presetID="14"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1000"/>
                                        <p:tgtEl>
                                          <p:spTgt spid="7"/>
                                        </p:tgtEl>
                                      </p:cBhvr>
                                    </p:animEffect>
                                  </p:childTnLst>
                                </p:cTn>
                              </p:par>
                            </p:childTnLst>
                          </p:cTn>
                        </p:par>
                        <p:par>
                          <p:cTn id="11" fill="hold">
                            <p:stCondLst>
                              <p:cond delay="1000"/>
                            </p:stCondLst>
                            <p:childTnLst>
                              <p:par>
                                <p:cTn id="12" presetID="2" presetClass="entr" presetSubtype="4"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ppt_x"/>
                                          </p:val>
                                        </p:tav>
                                        <p:tav tm="100000">
                                          <p:val>
                                            <p:strVal val="#ppt_x"/>
                                          </p:val>
                                        </p:tav>
                                      </p:tavLst>
                                    </p:anim>
                                    <p:anim calcmode="lin" valueType="num">
                                      <p:cBhvr additive="base">
                                        <p:cTn id="15" dur="500" fill="hold"/>
                                        <p:tgtEl>
                                          <p:spTgt spid="6"/>
                                        </p:tgtEl>
                                        <p:attrNameLst>
                                          <p:attrName>ppt_y</p:attrName>
                                        </p:attrNameLst>
                                      </p:cBhvr>
                                      <p:tavLst>
                                        <p:tav tm="0">
                                          <p:val>
                                            <p:strVal val="1+#ppt_h/2"/>
                                          </p:val>
                                        </p:tav>
                                        <p:tav tm="100000">
                                          <p:val>
                                            <p:strVal val="#ppt_y"/>
                                          </p:val>
                                        </p:tav>
                                      </p:tavLst>
                                    </p:anim>
                                  </p:childTnLst>
                                </p:cTn>
                              </p:par>
                            </p:childTnLst>
                          </p:cTn>
                        </p:par>
                        <p:par>
                          <p:cTn id="16" fill="hold">
                            <p:stCondLst>
                              <p:cond delay="1500"/>
                            </p:stCondLst>
                            <p:childTnLst>
                              <p:par>
                                <p:cTn id="17" presetID="2" presetClass="entr" presetSubtype="4"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2" presetClass="entr" presetSubtype="4"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ppt_x"/>
                                          </p:val>
                                        </p:tav>
                                        <p:tav tm="100000">
                                          <p:val>
                                            <p:strVal val="#ppt_x"/>
                                          </p:val>
                                        </p:tav>
                                      </p:tavLst>
                                    </p:anim>
                                    <p:anim calcmode="lin" valueType="num">
                                      <p:cBhvr additive="base">
                                        <p:cTn id="25" dur="500" fill="hold"/>
                                        <p:tgtEl>
                                          <p:spTgt spid="13"/>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2" presetClass="entr" presetSubtype="4"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childTnLst>
                          </p:cTn>
                        </p:par>
                        <p:par>
                          <p:cTn id="31" fill="hold">
                            <p:stCondLst>
                              <p:cond delay="3000"/>
                            </p:stCondLst>
                            <p:childTnLst>
                              <p:par>
                                <p:cTn id="32" presetID="2" presetClass="entr" presetSubtype="4"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500" fill="hold"/>
                                        <p:tgtEl>
                                          <p:spTgt spid="15"/>
                                        </p:tgtEl>
                                        <p:attrNameLst>
                                          <p:attrName>ppt_x</p:attrName>
                                        </p:attrNameLst>
                                      </p:cBhvr>
                                      <p:tavLst>
                                        <p:tav tm="0">
                                          <p:val>
                                            <p:strVal val="#ppt_x"/>
                                          </p:val>
                                        </p:tav>
                                        <p:tav tm="100000">
                                          <p:val>
                                            <p:strVal val="#ppt_x"/>
                                          </p:val>
                                        </p:tav>
                                      </p:tavLst>
                                    </p:anim>
                                    <p:anim calcmode="lin" valueType="num">
                                      <p:cBhvr additive="base">
                                        <p:cTn id="35" dur="500" fill="hold"/>
                                        <p:tgtEl>
                                          <p:spTgt spid="15"/>
                                        </p:tgtEl>
                                        <p:attrNameLst>
                                          <p:attrName>ppt_y</p:attrName>
                                        </p:attrNameLst>
                                      </p:cBhvr>
                                      <p:tavLst>
                                        <p:tav tm="0">
                                          <p:val>
                                            <p:strVal val="1+#ppt_h/2"/>
                                          </p:val>
                                        </p:tav>
                                        <p:tav tm="100000">
                                          <p:val>
                                            <p:strVal val="#ppt_y"/>
                                          </p:val>
                                        </p:tav>
                                      </p:tavLst>
                                    </p:anim>
                                  </p:childTnLst>
                                </p:cTn>
                              </p:par>
                            </p:childTnLst>
                          </p:cTn>
                        </p:par>
                        <p:par>
                          <p:cTn id="36" fill="hold">
                            <p:stCondLst>
                              <p:cond delay="3500"/>
                            </p:stCondLst>
                            <p:childTnLst>
                              <p:par>
                                <p:cTn id="37" presetID="2" presetClass="entr" presetSubtype="4"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childTnLst>
                          </p:cTn>
                        </p:par>
                        <p:par>
                          <p:cTn id="41" fill="hold">
                            <p:stCondLst>
                              <p:cond delay="4000"/>
                            </p:stCondLst>
                            <p:childTnLst>
                              <p:par>
                                <p:cTn id="42" presetID="47" presetClass="entr" presetSubtype="0" fill="hold" grpId="0" nodeType="after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1000"/>
                                        <p:tgtEl>
                                          <p:spTgt spid="5"/>
                                        </p:tgtEl>
                                      </p:cBhvr>
                                    </p:animEffect>
                                    <p:anim calcmode="lin" valueType="num">
                                      <p:cBhvr>
                                        <p:cTn id="45" dur="1000" fill="hold"/>
                                        <p:tgtEl>
                                          <p:spTgt spid="5"/>
                                        </p:tgtEl>
                                        <p:attrNameLst>
                                          <p:attrName>ppt_x</p:attrName>
                                        </p:attrNameLst>
                                      </p:cBhvr>
                                      <p:tavLst>
                                        <p:tav tm="0">
                                          <p:val>
                                            <p:strVal val="#ppt_x"/>
                                          </p:val>
                                        </p:tav>
                                        <p:tav tm="100000">
                                          <p:val>
                                            <p:strVal val="#ppt_x"/>
                                          </p:val>
                                        </p:tav>
                                      </p:tavLst>
                                    </p:anim>
                                    <p:anim calcmode="lin" valueType="num">
                                      <p:cBhvr>
                                        <p:cTn id="4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1" grpId="0"/>
      <p:bldP spid="13" grpId="0"/>
      <p:bldP spid="14" grpId="0"/>
      <p:bldP spid="15" grpId="0"/>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9BA512B-064A-4801-A41A-1BCA7E4CA3E0}"/>
              </a:ext>
            </a:extLst>
          </p:cNvPr>
          <p:cNvSpPr txBox="1"/>
          <p:nvPr/>
        </p:nvSpPr>
        <p:spPr>
          <a:xfrm>
            <a:off x="3218541" y="170986"/>
            <a:ext cx="5754915" cy="704039"/>
          </a:xfrm>
          <a:prstGeom prst="rect">
            <a:avLst/>
          </a:prstGeom>
          <a:noFill/>
          <a:ln>
            <a:noFill/>
          </a:ln>
        </p:spPr>
        <p:txBody>
          <a:bodyPr wrap="square">
            <a:spAutoFit/>
          </a:bodyPr>
          <a:lstStyle/>
          <a:p>
            <a:pPr algn="ctr">
              <a:lnSpc>
                <a:spcPct val="107000"/>
              </a:lnSpc>
              <a:spcAft>
                <a:spcPts val="800"/>
              </a:spcAft>
            </a:pPr>
            <a:r>
              <a:rPr lang="en-IN" sz="4000" b="1" dirty="0">
                <a:effectLst/>
                <a:latin typeface="Trebuchet MS" panose="020B0603020202020204" pitchFamily="34" charset="0"/>
                <a:ea typeface="Calibri" panose="020F0502020204030204" pitchFamily="34" charset="0"/>
                <a:cs typeface="Times New Roman" panose="02020603050405020304" pitchFamily="18" charset="0"/>
              </a:rPr>
              <a:t>Batch Processing </a:t>
            </a:r>
            <a:r>
              <a:rPr lang="en-IN" sz="4000" b="1" dirty="0">
                <a:latin typeface="Trebuchet MS" panose="020B0603020202020204" pitchFamily="34" charset="0"/>
                <a:ea typeface="Calibri" panose="020F0502020204030204" pitchFamily="34" charset="0"/>
                <a:cs typeface="Times New Roman" panose="02020603050405020304" pitchFamily="18" charset="0"/>
              </a:rPr>
              <a:t>using</a:t>
            </a:r>
            <a:endParaRPr lang="en-IN" sz="4000" b="1" dirty="0">
              <a:effectLst/>
              <a:latin typeface="Trebuchet MS" panose="020B0603020202020204" pitchFamily="34" charset="0"/>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7D35B234-0A93-4743-A755-92A313D439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83622" y="208499"/>
            <a:ext cx="1452578" cy="726289"/>
          </a:xfrm>
          <a:prstGeom prst="rect">
            <a:avLst/>
          </a:prstGeom>
        </p:spPr>
      </p:pic>
      <p:sp>
        <p:nvSpPr>
          <p:cNvPr id="24" name="Rectangle 23">
            <a:extLst>
              <a:ext uri="{FF2B5EF4-FFF2-40B4-BE49-F238E27FC236}">
                <a16:creationId xmlns:a16="http://schemas.microsoft.com/office/drawing/2014/main" id="{8B45E1C9-27B6-4910-B716-503167AAFE06}"/>
              </a:ext>
            </a:extLst>
          </p:cNvPr>
          <p:cNvSpPr/>
          <p:nvPr/>
        </p:nvSpPr>
        <p:spPr>
          <a:xfrm>
            <a:off x="1132114" y="1570771"/>
            <a:ext cx="2999844" cy="369332"/>
          </a:xfrm>
          <a:prstGeom prst="rect">
            <a:avLst/>
          </a:prstGeom>
          <a:noFill/>
        </p:spPr>
        <p:txBody>
          <a:bodyPr wrap="square">
            <a:spAutoFit/>
          </a:bodyPr>
          <a:lstStyle/>
          <a:p>
            <a:r>
              <a:rPr lang="en-US" dirty="0">
                <a:latin typeface="Bahnschrift" panose="020B0502040204020203" pitchFamily="34" charset="0"/>
              </a:rPr>
              <a:t>Create the schema in Hive</a:t>
            </a:r>
          </a:p>
        </p:txBody>
      </p:sp>
      <p:pic>
        <p:nvPicPr>
          <p:cNvPr id="10" name="Picture 9">
            <a:extLst>
              <a:ext uri="{FF2B5EF4-FFF2-40B4-BE49-F238E27FC236}">
                <a16:creationId xmlns:a16="http://schemas.microsoft.com/office/drawing/2014/main" id="{EA0630AE-EE5E-4046-922B-1D07413C4D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2114" y="1999866"/>
            <a:ext cx="9743340" cy="938866"/>
          </a:xfrm>
          <a:prstGeom prst="rect">
            <a:avLst/>
          </a:prstGeom>
          <a:ln>
            <a:noFill/>
          </a:ln>
          <a:effectLst>
            <a:outerShdw blurRad="190500" algn="tl" rotWithShape="0">
              <a:srgbClr val="000000">
                <a:alpha val="70000"/>
              </a:srgbClr>
            </a:outerShdw>
          </a:effectLst>
        </p:spPr>
      </p:pic>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A948484D-E0BA-44B5-8D75-91754C724894}"/>
                  </a:ext>
                </a:extLst>
              </p:cNvPr>
              <p:cNvGraphicFramePr>
                <a:graphicFrameLocks noChangeAspect="1"/>
              </p:cNvGraphicFramePr>
              <p:nvPr>
                <p:extLst>
                  <p:ext uri="{D42A27DB-BD31-4B8C-83A1-F6EECF244321}">
                    <p14:modId xmlns:p14="http://schemas.microsoft.com/office/powerpoint/2010/main" val="2902937979"/>
                  </p:ext>
                </p:extLst>
              </p:nvPr>
            </p:nvGraphicFramePr>
            <p:xfrm>
              <a:off x="11225349" y="6288596"/>
              <a:ext cx="880675" cy="495380"/>
            </p:xfrm>
            <a:graphic>
              <a:graphicData uri="http://schemas.microsoft.com/office/powerpoint/2016/slidezoom">
                <pslz:sldZm>
                  <pslz:sldZmObj sldId="331" cId="2301072590">
                    <pslz:zmPr id="{E0A58BB4-15E7-4E54-80A8-664F1A56F949}" returnToParent="0" transitionDur="1000">
                      <p166:blipFill xmlns:p166="http://schemas.microsoft.com/office/powerpoint/2016/6/main">
                        <a:blip r:embed="rId4"/>
                        <a:stretch>
                          <a:fillRect/>
                        </a:stretch>
                      </p166:blipFill>
                      <p166:spPr xmlns:p166="http://schemas.microsoft.com/office/powerpoint/2016/6/main">
                        <a:xfrm>
                          <a:off x="0" y="0"/>
                          <a:ext cx="880675" cy="495380"/>
                        </a:xfrm>
                        <a:prstGeom prst="rect">
                          <a:avLst/>
                        </a:prstGeom>
                      </p166:spPr>
                    </pslz:zmPr>
                  </pslz:sldZmObj>
                </pslz:sldZm>
              </a:graphicData>
            </a:graphic>
          </p:graphicFrame>
        </mc:Choice>
        <mc:Fallback xmlns="">
          <p:pic>
            <p:nvPicPr>
              <p:cNvPr id="3" name="Slide Zoom 2">
                <a:hlinkClick r:id="rId5" action="ppaction://hlinksldjump"/>
                <a:extLst>
                  <a:ext uri="{FF2B5EF4-FFF2-40B4-BE49-F238E27FC236}">
                    <a16:creationId xmlns:a16="http://schemas.microsoft.com/office/drawing/2014/main" id="{A948484D-E0BA-44B5-8D75-91754C724894}"/>
                  </a:ext>
                </a:extLst>
              </p:cNvPr>
              <p:cNvPicPr>
                <a:picLocks noGrp="1" noRot="1" noChangeAspect="1" noMove="1" noResize="1" noEditPoints="1" noAdjustHandles="1" noChangeArrowheads="1" noChangeShapeType="1"/>
              </p:cNvPicPr>
              <p:nvPr/>
            </p:nvPicPr>
            <p:blipFill>
              <a:blip r:embed="rId6"/>
              <a:stretch>
                <a:fillRect/>
              </a:stretch>
            </p:blipFill>
            <p:spPr>
              <a:xfrm>
                <a:off x="11225349" y="6288596"/>
                <a:ext cx="880675" cy="495380"/>
              </a:xfrm>
              <a:prstGeom prst="rect">
                <a:avLst/>
              </a:prstGeom>
            </p:spPr>
          </p:pic>
        </mc:Fallback>
      </mc:AlternateContent>
      <p:pic>
        <p:nvPicPr>
          <p:cNvPr id="12" name="Picture 2" descr="File:Apache Sqoop logo.svg - Wikimedia Commons">
            <a:extLst>
              <a:ext uri="{FF2B5EF4-FFF2-40B4-BE49-F238E27FC236}">
                <a16:creationId xmlns:a16="http://schemas.microsoft.com/office/drawing/2014/main" id="{67BCD53E-AC73-4C0D-83AB-3E155D9CCA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97950" y="4021151"/>
            <a:ext cx="1906384" cy="48776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29D4594-9920-4E37-8DBF-5D92A6275D04}"/>
              </a:ext>
            </a:extLst>
          </p:cNvPr>
          <p:cNvSpPr txBox="1"/>
          <p:nvPr/>
        </p:nvSpPr>
        <p:spPr>
          <a:xfrm>
            <a:off x="1132114" y="4139583"/>
            <a:ext cx="5956404" cy="369332"/>
          </a:xfrm>
          <a:prstGeom prst="rect">
            <a:avLst/>
          </a:prstGeom>
          <a:noFill/>
        </p:spPr>
        <p:txBody>
          <a:bodyPr wrap="square">
            <a:spAutoFit/>
          </a:bodyPr>
          <a:lstStyle/>
          <a:p>
            <a:r>
              <a:rPr lang="en-US" dirty="0">
                <a:latin typeface="Bahnschrift" panose="020B0502040204020203" pitchFamily="34" charset="0"/>
              </a:rPr>
              <a:t>Transfer data using Sqoop</a:t>
            </a:r>
          </a:p>
        </p:txBody>
      </p:sp>
      <p:pic>
        <p:nvPicPr>
          <p:cNvPr id="14" name="Picture 13">
            <a:extLst>
              <a:ext uri="{FF2B5EF4-FFF2-40B4-BE49-F238E27FC236}">
                <a16:creationId xmlns:a16="http://schemas.microsoft.com/office/drawing/2014/main" id="{604D7D6C-8C9A-47FF-A9A3-05B730DA2F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2114" y="4597389"/>
            <a:ext cx="9743340" cy="7294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48075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9BA512B-064A-4801-A41A-1BCA7E4CA3E0}"/>
              </a:ext>
            </a:extLst>
          </p:cNvPr>
          <p:cNvSpPr txBox="1"/>
          <p:nvPr/>
        </p:nvSpPr>
        <p:spPr>
          <a:xfrm>
            <a:off x="3218541" y="170986"/>
            <a:ext cx="5754915" cy="704039"/>
          </a:xfrm>
          <a:prstGeom prst="rect">
            <a:avLst/>
          </a:prstGeom>
          <a:noFill/>
          <a:ln>
            <a:noFill/>
          </a:ln>
        </p:spPr>
        <p:txBody>
          <a:bodyPr wrap="square">
            <a:spAutoFit/>
          </a:bodyPr>
          <a:lstStyle/>
          <a:p>
            <a:pPr algn="ctr">
              <a:lnSpc>
                <a:spcPct val="107000"/>
              </a:lnSpc>
              <a:spcAft>
                <a:spcPts val="800"/>
              </a:spcAft>
            </a:pPr>
            <a:r>
              <a:rPr lang="en-IN" sz="4000" b="1" dirty="0">
                <a:effectLst/>
                <a:latin typeface="Trebuchet MS" panose="020B0603020202020204" pitchFamily="34" charset="0"/>
                <a:ea typeface="Calibri" panose="020F0502020204030204" pitchFamily="34" charset="0"/>
                <a:cs typeface="Times New Roman" panose="02020603050405020304" pitchFamily="18" charset="0"/>
              </a:rPr>
              <a:t>Batch Processing </a:t>
            </a:r>
            <a:r>
              <a:rPr lang="en-IN" sz="4000" b="1" dirty="0">
                <a:latin typeface="Trebuchet MS" panose="020B0603020202020204" pitchFamily="34" charset="0"/>
                <a:ea typeface="Calibri" panose="020F0502020204030204" pitchFamily="34" charset="0"/>
                <a:cs typeface="Times New Roman" panose="02020603050405020304" pitchFamily="18" charset="0"/>
              </a:rPr>
              <a:t>using</a:t>
            </a:r>
            <a:endParaRPr lang="en-IN" sz="4000" b="1" dirty="0">
              <a:effectLst/>
              <a:latin typeface="Trebuchet MS" panose="020B060302020202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3D80FEF6-C762-46B6-94D6-FA4D5A6ECBE3}"/>
              </a:ext>
            </a:extLst>
          </p:cNvPr>
          <p:cNvSpPr txBox="1"/>
          <p:nvPr/>
        </p:nvSpPr>
        <p:spPr>
          <a:xfrm>
            <a:off x="1164314" y="1739102"/>
            <a:ext cx="3793766" cy="369332"/>
          </a:xfrm>
          <a:prstGeom prst="rect">
            <a:avLst/>
          </a:prstGeom>
          <a:noFill/>
        </p:spPr>
        <p:txBody>
          <a:bodyPr wrap="square">
            <a:spAutoFit/>
          </a:bodyPr>
          <a:lstStyle/>
          <a:p>
            <a:r>
              <a:rPr lang="en-US" dirty="0">
                <a:latin typeface="Bahnschrift" panose="020B0502040204020203" pitchFamily="34" charset="0"/>
              </a:rPr>
              <a:t>Create partitioning on Hive table</a:t>
            </a:r>
          </a:p>
        </p:txBody>
      </p:sp>
      <p:pic>
        <p:nvPicPr>
          <p:cNvPr id="11" name="Picture 10">
            <a:extLst>
              <a:ext uri="{FF2B5EF4-FFF2-40B4-BE49-F238E27FC236}">
                <a16:creationId xmlns:a16="http://schemas.microsoft.com/office/drawing/2014/main" id="{7D35B234-0A93-4743-A755-92A313D439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83622" y="208499"/>
            <a:ext cx="1452578" cy="726289"/>
          </a:xfrm>
          <a:prstGeom prst="rect">
            <a:avLst/>
          </a:prstGeom>
        </p:spPr>
      </p:pic>
      <p:sp>
        <p:nvSpPr>
          <p:cNvPr id="24" name="Rectangle 23">
            <a:extLst>
              <a:ext uri="{FF2B5EF4-FFF2-40B4-BE49-F238E27FC236}">
                <a16:creationId xmlns:a16="http://schemas.microsoft.com/office/drawing/2014/main" id="{8B45E1C9-27B6-4910-B716-503167AAFE06}"/>
              </a:ext>
            </a:extLst>
          </p:cNvPr>
          <p:cNvSpPr/>
          <p:nvPr/>
        </p:nvSpPr>
        <p:spPr>
          <a:xfrm>
            <a:off x="1164314" y="3904890"/>
            <a:ext cx="3193605" cy="1200329"/>
          </a:xfrm>
          <a:prstGeom prst="rect">
            <a:avLst/>
          </a:prstGeom>
          <a:solidFill>
            <a:schemeClr val="tx1">
              <a:lumMod val="85000"/>
              <a:lumOff val="1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4"/>
          </a:lnRef>
          <a:fillRef idx="3">
            <a:schemeClr val="accent4"/>
          </a:fillRef>
          <a:effectRef idx="3">
            <a:schemeClr val="accent4"/>
          </a:effectRef>
          <a:fontRef idx="minor">
            <a:schemeClr val="lt1"/>
          </a:fontRef>
        </p:style>
        <p:txBody>
          <a:bodyPr wrap="square">
            <a:spAutoFit/>
          </a:bodyPr>
          <a:lstStyle/>
          <a:p>
            <a:pPr algn="ctr"/>
            <a:r>
              <a:rPr lang="en-US" dirty="0">
                <a:solidFill>
                  <a:srgbClr val="FFC738"/>
                </a:solidFill>
                <a:latin typeface="Bahnschrift" panose="020B0502040204020203" pitchFamily="34" charset="0"/>
              </a:rPr>
              <a:t>Partitioning is one of the optimization techniques used in Hive to improve the performance of the query</a:t>
            </a:r>
          </a:p>
        </p:txBody>
      </p:sp>
      <p:pic>
        <p:nvPicPr>
          <p:cNvPr id="3" name="Picture 2">
            <a:extLst>
              <a:ext uri="{FF2B5EF4-FFF2-40B4-BE49-F238E27FC236}">
                <a16:creationId xmlns:a16="http://schemas.microsoft.com/office/drawing/2014/main" id="{34B7FDC2-361C-4052-BED8-2000EE18F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4314" y="2220607"/>
            <a:ext cx="9863367" cy="938866"/>
          </a:xfrm>
          <a:prstGeom prst="rect">
            <a:avLst/>
          </a:prstGeom>
          <a:ln>
            <a:noFill/>
          </a:ln>
          <a:effectLst>
            <a:outerShdw blurRad="190500" algn="tl" rotWithShape="0">
              <a:srgbClr val="000000">
                <a:alpha val="70000"/>
              </a:srgbClr>
            </a:outerShdw>
          </a:effectLst>
        </p:spPr>
      </p:pic>
      <p:pic>
        <p:nvPicPr>
          <p:cNvPr id="11266" name="Picture 2" descr="Hive data organization — Partitioning &amp; Clustering | by Amit Singh Rathore  | Nerd For Tech | Medium">
            <a:extLst>
              <a:ext uri="{FF2B5EF4-FFF2-40B4-BE49-F238E27FC236}">
                <a16:creationId xmlns:a16="http://schemas.microsoft.com/office/drawing/2014/main" id="{69DBF09C-04E1-4E46-870D-DDE7C1CAA8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2948" y="3479839"/>
            <a:ext cx="5113926" cy="325075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2" name="Oval 11">
            <a:extLst>
              <a:ext uri="{FF2B5EF4-FFF2-40B4-BE49-F238E27FC236}">
                <a16:creationId xmlns:a16="http://schemas.microsoft.com/office/drawing/2014/main" id="{2B2CF909-8375-46BC-AEE7-4469B26D54A7}"/>
              </a:ext>
            </a:extLst>
          </p:cNvPr>
          <p:cNvSpPr/>
          <p:nvPr/>
        </p:nvSpPr>
        <p:spPr>
          <a:xfrm rot="1515955">
            <a:off x="11180002" y="3237804"/>
            <a:ext cx="1004401" cy="938866"/>
          </a:xfrm>
          <a:prstGeom prst="ellipse">
            <a:avLst/>
          </a:prstGeom>
          <a:solidFill>
            <a:srgbClr val="C0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800" b="1" dirty="0">
                <a:solidFill>
                  <a:srgbClr val="FFC000"/>
                </a:solidFill>
                <a:latin typeface="Bahnschrift" panose="020B0502040204020203" pitchFamily="34" charset="0"/>
              </a:rPr>
              <a:t>OPTIMIZED</a:t>
            </a:r>
            <a:endParaRPr lang="en-IN" sz="800" b="1" dirty="0">
              <a:solidFill>
                <a:srgbClr val="FFC000"/>
              </a:solidFill>
              <a:latin typeface="Bahnschrift" panose="020B0502040204020203" pitchFamily="34" charset="0"/>
            </a:endParaRPr>
          </a:p>
        </p:txBody>
      </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85697CEE-F4D9-4CDB-8BF4-203F0A4AE7C9}"/>
                  </a:ext>
                </a:extLst>
              </p:cNvPr>
              <p:cNvGraphicFramePr>
                <a:graphicFrameLocks noChangeAspect="1"/>
              </p:cNvGraphicFramePr>
              <p:nvPr>
                <p:extLst>
                  <p:ext uri="{D42A27DB-BD31-4B8C-83A1-F6EECF244321}">
                    <p14:modId xmlns:p14="http://schemas.microsoft.com/office/powerpoint/2010/main" val="2831409131"/>
                  </p:ext>
                </p:extLst>
              </p:nvPr>
            </p:nvGraphicFramePr>
            <p:xfrm>
              <a:off x="200297" y="6062284"/>
              <a:ext cx="725660" cy="408184"/>
            </p:xfrm>
            <a:graphic>
              <a:graphicData uri="http://schemas.microsoft.com/office/powerpoint/2016/slidezoom">
                <pslz:sldZm>
                  <pslz:sldZmObj sldId="332" cId="1851686480">
                    <pslz:zmPr id="{05704665-1B2A-4D79-B730-8C477938F05E}" returnToParent="0" transitionDur="1000">
                      <p166:blipFill xmlns:p166="http://schemas.microsoft.com/office/powerpoint/2016/6/main">
                        <a:blip r:embed="rId5"/>
                        <a:stretch>
                          <a:fillRect/>
                        </a:stretch>
                      </p166:blipFill>
                      <p166:spPr xmlns:p166="http://schemas.microsoft.com/office/powerpoint/2016/6/main">
                        <a:xfrm>
                          <a:off x="0" y="0"/>
                          <a:ext cx="725660" cy="408184"/>
                        </a:xfrm>
                        <a:prstGeom prst="rect">
                          <a:avLst/>
                        </a:prstGeom>
                      </p166:spPr>
                    </pslz:zmPr>
                  </pslz:sldZmObj>
                </pslz:sldZm>
              </a:graphicData>
            </a:graphic>
          </p:graphicFrame>
        </mc:Choice>
        <mc:Fallback xmlns="">
          <p:pic>
            <p:nvPicPr>
              <p:cNvPr id="4" name="Slide Zoom 3">
                <a:hlinkClick r:id="rId6" action="ppaction://hlinksldjump"/>
                <a:extLst>
                  <a:ext uri="{FF2B5EF4-FFF2-40B4-BE49-F238E27FC236}">
                    <a16:creationId xmlns:a16="http://schemas.microsoft.com/office/drawing/2014/main" id="{85697CEE-F4D9-4CDB-8BF4-203F0A4AE7C9}"/>
                  </a:ext>
                </a:extLst>
              </p:cNvPr>
              <p:cNvPicPr>
                <a:picLocks noGrp="1" noRot="1" noChangeAspect="1" noMove="1" noResize="1" noEditPoints="1" noAdjustHandles="1" noChangeArrowheads="1" noChangeShapeType="1"/>
              </p:cNvPicPr>
              <p:nvPr/>
            </p:nvPicPr>
            <p:blipFill>
              <a:blip r:embed="rId7"/>
              <a:stretch>
                <a:fillRect/>
              </a:stretch>
            </p:blipFill>
            <p:spPr>
              <a:xfrm>
                <a:off x="200297" y="6062284"/>
                <a:ext cx="725660" cy="408184"/>
              </a:xfrm>
              <a:prstGeom prst="rect">
                <a:avLst/>
              </a:prstGeom>
            </p:spPr>
          </p:pic>
        </mc:Fallback>
      </mc:AlternateContent>
    </p:spTree>
    <p:extLst>
      <p:ext uri="{BB962C8B-B14F-4D97-AF65-F5344CB8AC3E}">
        <p14:creationId xmlns:p14="http://schemas.microsoft.com/office/powerpoint/2010/main" val="2301072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86D886EC-F6EB-467A-86CB-F2F443A55B07}"/>
              </a:ext>
            </a:extLst>
          </p:cNvPr>
          <p:cNvSpPr/>
          <p:nvPr/>
        </p:nvSpPr>
        <p:spPr>
          <a:xfrm>
            <a:off x="6173954" y="1019644"/>
            <a:ext cx="5864497" cy="5366066"/>
          </a:xfrm>
          <a:prstGeom prst="roundRect">
            <a:avLst>
              <a:gd name="adj" fmla="val 4658"/>
            </a:avLst>
          </a:prstGeom>
          <a:solidFill>
            <a:schemeClr val="accent3">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13" name="Rectangle: Rounded Corners 12">
            <a:extLst>
              <a:ext uri="{FF2B5EF4-FFF2-40B4-BE49-F238E27FC236}">
                <a16:creationId xmlns:a16="http://schemas.microsoft.com/office/drawing/2014/main" id="{B0C55A84-E2EC-4F66-B1FD-3AEBE9A4CFF8}"/>
              </a:ext>
            </a:extLst>
          </p:cNvPr>
          <p:cNvSpPr/>
          <p:nvPr/>
        </p:nvSpPr>
        <p:spPr>
          <a:xfrm>
            <a:off x="165468" y="1019644"/>
            <a:ext cx="5864497" cy="5366066"/>
          </a:xfrm>
          <a:prstGeom prst="roundRect">
            <a:avLst>
              <a:gd name="adj" fmla="val 4658"/>
            </a:avLst>
          </a:prstGeom>
          <a:solidFill>
            <a:schemeClr val="accent3">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3" name="Rectangle 2">
            <a:extLst>
              <a:ext uri="{FF2B5EF4-FFF2-40B4-BE49-F238E27FC236}">
                <a16:creationId xmlns:a16="http://schemas.microsoft.com/office/drawing/2014/main" id="{5F3353AD-A7AB-45CF-902B-573C69630CFE}"/>
              </a:ext>
            </a:extLst>
          </p:cNvPr>
          <p:cNvSpPr/>
          <p:nvPr/>
        </p:nvSpPr>
        <p:spPr>
          <a:xfrm>
            <a:off x="362565" y="1396422"/>
            <a:ext cx="5378995" cy="1969770"/>
          </a:xfrm>
          <a:prstGeom prst="rect">
            <a:avLst/>
          </a:prstGeom>
        </p:spPr>
        <p:txBody>
          <a:bodyPr wrap="square">
            <a:spAutoFit/>
          </a:bodyPr>
          <a:lstStyle/>
          <a:p>
            <a:r>
              <a:rPr lang="en-US" b="1" dirty="0">
                <a:latin typeface="Bahnschrift" panose="020B0502040204020203" pitchFamily="34" charset="0"/>
              </a:rPr>
              <a:t>1. Write a SQL query to determine the count of defaulted (1) and non-defaulted (0) records for both males and females in the Credit Card Data table.</a:t>
            </a:r>
          </a:p>
          <a:p>
            <a:endParaRPr lang="en-US" dirty="0">
              <a:solidFill>
                <a:srgbClr val="0070C0"/>
              </a:solidFill>
              <a:latin typeface="Bahnschrift" panose="020B0502040204020203" pitchFamily="34" charset="0"/>
            </a:endParaRPr>
          </a:p>
          <a:p>
            <a:r>
              <a:rPr lang="en-US" sz="1400" dirty="0">
                <a:solidFill>
                  <a:srgbClr val="0070C0"/>
                </a:solidFill>
                <a:latin typeface="Consolas" panose="020B0609020204030204" pitchFamily="49" charset="0"/>
              </a:rPr>
              <a:t>SELECT SEX,DEFAULTED,COUNT(*) AS COUNT FROM CCDP GROUP BY SEX, DEFAULTED;</a:t>
            </a:r>
          </a:p>
        </p:txBody>
      </p:sp>
      <p:sp>
        <p:nvSpPr>
          <p:cNvPr id="4" name="Rectangle 3">
            <a:extLst>
              <a:ext uri="{FF2B5EF4-FFF2-40B4-BE49-F238E27FC236}">
                <a16:creationId xmlns:a16="http://schemas.microsoft.com/office/drawing/2014/main" id="{BBBDC2AA-983F-41E8-A8EF-8AB5BE057E55}"/>
              </a:ext>
            </a:extLst>
          </p:cNvPr>
          <p:cNvSpPr/>
          <p:nvPr/>
        </p:nvSpPr>
        <p:spPr>
          <a:xfrm>
            <a:off x="275050" y="3836583"/>
            <a:ext cx="5754915" cy="1877437"/>
          </a:xfrm>
          <a:prstGeom prst="rect">
            <a:avLst/>
          </a:prstGeom>
        </p:spPr>
        <p:txBody>
          <a:bodyPr wrap="square">
            <a:spAutoFit/>
          </a:bodyPr>
          <a:lstStyle/>
          <a:p>
            <a:r>
              <a:rPr lang="en-US" b="1" dirty="0">
                <a:latin typeface="Bahnschrift" panose="020B0502040204020203" pitchFamily="34" charset="0"/>
              </a:rPr>
              <a:t>2. average billed Amount &amp; average pay amount</a:t>
            </a:r>
          </a:p>
          <a:p>
            <a:endParaRPr lang="en-US" sz="1400" dirty="0">
              <a:latin typeface="Consolas" panose="020B0609020204030204" pitchFamily="49" charset="0"/>
            </a:endParaRPr>
          </a:p>
          <a:p>
            <a:r>
              <a:rPr lang="en-US" sz="1400" dirty="0">
                <a:solidFill>
                  <a:srgbClr val="0070C0"/>
                </a:solidFill>
                <a:latin typeface="Consolas" panose="020B0609020204030204" pitchFamily="49" charset="0"/>
              </a:rPr>
              <a:t>SELECT CUSTID, SEX, EDUCATION, MARRIAGE, AGE, AVG((BILL_AMT1 + BILL_AMT2 + BILL_AMT3 + BILL_AMT4 + BILL_AMT5 + BILL_AMT6) / 6) AS AVERAGE_BILLED_AMOUNT, AVG((PAY_AMT1 + PAY_AMT2 + PAY_AMT3 + PAY_AMT4 + PAY_AMT5 + PAY_AMT6) / 6) AS AVERAGE_PAY_AMOUNT FROM CCDP GROUP BY CUSTID,SEX,EDUCATION,MARRIAGE,AGE;</a:t>
            </a:r>
          </a:p>
        </p:txBody>
      </p:sp>
      <p:pic>
        <p:nvPicPr>
          <p:cNvPr id="9" name="Picture 8">
            <a:extLst>
              <a:ext uri="{FF2B5EF4-FFF2-40B4-BE49-F238E27FC236}">
                <a16:creationId xmlns:a16="http://schemas.microsoft.com/office/drawing/2014/main" id="{D4F63639-5D1A-4248-B6ED-DB5456CE951F}"/>
              </a:ext>
            </a:extLst>
          </p:cNvPr>
          <p:cNvPicPr>
            <a:picLocks noChangeAspect="1"/>
          </p:cNvPicPr>
          <p:nvPr/>
        </p:nvPicPr>
        <p:blipFill rotWithShape="1">
          <a:blip r:embed="rId2">
            <a:extLst>
              <a:ext uri="{28A0092B-C50C-407E-A947-70E740481C1C}">
                <a14:useLocalDpi xmlns:a14="http://schemas.microsoft.com/office/drawing/2010/main" val="0"/>
              </a:ext>
            </a:extLst>
          </a:blip>
          <a:srcRect l="-2" r="69751" b="58544"/>
          <a:stretch/>
        </p:blipFill>
        <p:spPr>
          <a:xfrm>
            <a:off x="7618190" y="1567351"/>
            <a:ext cx="2539879" cy="1861649"/>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E03A9C21-4956-4D39-8FA2-7041ABB01406}"/>
              </a:ext>
            </a:extLst>
          </p:cNvPr>
          <p:cNvPicPr>
            <a:picLocks noChangeAspect="1"/>
          </p:cNvPicPr>
          <p:nvPr/>
        </p:nvPicPr>
        <p:blipFill rotWithShape="1">
          <a:blip r:embed="rId2">
            <a:extLst>
              <a:ext uri="{28A0092B-C50C-407E-A947-70E740481C1C}">
                <a14:useLocalDpi xmlns:a14="http://schemas.microsoft.com/office/drawing/2010/main" val="0"/>
              </a:ext>
            </a:extLst>
          </a:blip>
          <a:srcRect l="-190" t="41591" r="20008" b="-1265"/>
          <a:stretch/>
        </p:blipFill>
        <p:spPr>
          <a:xfrm>
            <a:off x="6289907" y="3836583"/>
            <a:ext cx="5632590" cy="2242000"/>
          </a:xfrm>
          <a:prstGeom prst="rect">
            <a:avLst/>
          </a:prstGeom>
          <a:ln>
            <a:noFill/>
          </a:ln>
          <a:effectLst>
            <a:outerShdw blurRad="190500" algn="tl" rotWithShape="0">
              <a:srgbClr val="000000">
                <a:alpha val="70000"/>
              </a:srgbClr>
            </a:outerShdw>
          </a:effectLst>
        </p:spPr>
      </p:pic>
      <p:sp>
        <p:nvSpPr>
          <p:cNvPr id="11" name="TextBox 10">
            <a:extLst>
              <a:ext uri="{FF2B5EF4-FFF2-40B4-BE49-F238E27FC236}">
                <a16:creationId xmlns:a16="http://schemas.microsoft.com/office/drawing/2014/main" id="{3C531DA7-4579-4FF9-AC4A-97D6E229BF06}"/>
              </a:ext>
            </a:extLst>
          </p:cNvPr>
          <p:cNvSpPr txBox="1"/>
          <p:nvPr/>
        </p:nvSpPr>
        <p:spPr>
          <a:xfrm>
            <a:off x="3218541" y="170986"/>
            <a:ext cx="5754915" cy="704039"/>
          </a:xfrm>
          <a:prstGeom prst="rect">
            <a:avLst/>
          </a:prstGeom>
          <a:noFill/>
          <a:ln>
            <a:noFill/>
          </a:ln>
        </p:spPr>
        <p:txBody>
          <a:bodyPr wrap="square">
            <a:spAutoFit/>
          </a:bodyPr>
          <a:lstStyle/>
          <a:p>
            <a:pPr algn="ctr">
              <a:lnSpc>
                <a:spcPct val="107000"/>
              </a:lnSpc>
              <a:spcAft>
                <a:spcPts val="800"/>
              </a:spcAft>
            </a:pPr>
            <a:r>
              <a:rPr lang="en-IN" sz="4000" b="1" dirty="0">
                <a:effectLst/>
                <a:latin typeface="Trebuchet MS" panose="020B0603020202020204" pitchFamily="34" charset="0"/>
                <a:ea typeface="Calibri" panose="020F0502020204030204" pitchFamily="34" charset="0"/>
                <a:cs typeface="Times New Roman" panose="02020603050405020304" pitchFamily="18" charset="0"/>
              </a:rPr>
              <a:t>Batch Processing </a:t>
            </a:r>
            <a:r>
              <a:rPr lang="en-IN" sz="4000" b="1" dirty="0">
                <a:latin typeface="Trebuchet MS" panose="020B0603020202020204" pitchFamily="34" charset="0"/>
                <a:ea typeface="Calibri" panose="020F0502020204030204" pitchFamily="34" charset="0"/>
                <a:cs typeface="Times New Roman" panose="02020603050405020304" pitchFamily="18" charset="0"/>
              </a:rPr>
              <a:t>using</a:t>
            </a:r>
            <a:endParaRPr lang="en-IN" sz="4000" b="1" dirty="0">
              <a:effectLst/>
              <a:latin typeface="Trebuchet MS" panose="020B0603020202020204" pitchFamily="34" charset="0"/>
              <a:ea typeface="Calibri" panose="020F050202020403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843EA8CB-A39B-4367-ACA2-75297A81C7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3622" y="208499"/>
            <a:ext cx="1452578" cy="726289"/>
          </a:xfrm>
          <a:prstGeom prst="rect">
            <a:avLst/>
          </a:prstGeom>
        </p:spPr>
      </p:pic>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20F997F7-DF66-47D1-8BFB-884D75FEB9F5}"/>
                  </a:ext>
                </a:extLst>
              </p:cNvPr>
              <p:cNvGraphicFramePr>
                <a:graphicFrameLocks noChangeAspect="1"/>
              </p:cNvGraphicFramePr>
              <p:nvPr>
                <p:extLst>
                  <p:ext uri="{D42A27DB-BD31-4B8C-83A1-F6EECF244321}">
                    <p14:modId xmlns:p14="http://schemas.microsoft.com/office/powerpoint/2010/main" val="2177049789"/>
                  </p:ext>
                </p:extLst>
              </p:nvPr>
            </p:nvGraphicFramePr>
            <p:xfrm>
              <a:off x="11675886" y="6567686"/>
              <a:ext cx="516114" cy="290314"/>
            </p:xfrm>
            <a:graphic>
              <a:graphicData uri="http://schemas.microsoft.com/office/powerpoint/2016/slidezoom">
                <pslz:sldZm>
                  <pslz:sldZmObj sldId="359" cId="1914974392">
                    <pslz:zmPr id="{977C14A3-B430-4BAE-B8C3-3A6C73D6B8DA}" returnToParent="0" transitionDur="1000">
                      <p166:blipFill xmlns:p166="http://schemas.microsoft.com/office/powerpoint/2016/6/main">
                        <a:blip r:embed="rId4"/>
                        <a:stretch>
                          <a:fillRect/>
                        </a:stretch>
                      </p166:blipFill>
                      <p166:spPr xmlns:p166="http://schemas.microsoft.com/office/powerpoint/2016/6/main">
                        <a:xfrm>
                          <a:off x="0" y="0"/>
                          <a:ext cx="516114" cy="290314"/>
                        </a:xfrm>
                        <a:prstGeom prst="rect">
                          <a:avLst/>
                        </a:prstGeom>
                      </p166:spPr>
                    </pslz:zmPr>
                  </pslz:sldZmObj>
                </pslz:sldZm>
              </a:graphicData>
            </a:graphic>
          </p:graphicFrame>
        </mc:Choice>
        <mc:Fallback xmlns="">
          <p:pic>
            <p:nvPicPr>
              <p:cNvPr id="7" name="Slide Zoom 6">
                <a:hlinkClick r:id="rId5" action="ppaction://hlinksldjump"/>
                <a:extLst>
                  <a:ext uri="{FF2B5EF4-FFF2-40B4-BE49-F238E27FC236}">
                    <a16:creationId xmlns:a16="http://schemas.microsoft.com/office/drawing/2014/main" id="{20F997F7-DF66-47D1-8BFB-884D75FEB9F5}"/>
                  </a:ext>
                </a:extLst>
              </p:cNvPr>
              <p:cNvPicPr>
                <a:picLocks noGrp="1" noRot="1" noChangeAspect="1" noMove="1" noResize="1" noEditPoints="1" noAdjustHandles="1" noChangeArrowheads="1" noChangeShapeType="1"/>
              </p:cNvPicPr>
              <p:nvPr/>
            </p:nvPicPr>
            <p:blipFill>
              <a:blip r:embed="rId6"/>
              <a:stretch>
                <a:fillRect/>
              </a:stretch>
            </p:blipFill>
            <p:spPr>
              <a:xfrm>
                <a:off x="11675886" y="6567686"/>
                <a:ext cx="516114" cy="290314"/>
              </a:xfrm>
              <a:prstGeom prst="rect">
                <a:avLst/>
              </a:prstGeom>
            </p:spPr>
          </p:pic>
        </mc:Fallback>
      </mc:AlternateContent>
    </p:spTree>
    <p:extLst>
      <p:ext uri="{BB962C8B-B14F-4D97-AF65-F5344CB8AC3E}">
        <p14:creationId xmlns:p14="http://schemas.microsoft.com/office/powerpoint/2010/main" val="1851686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ownload Snowflake Computing Logo in SVG Vector or PNG File Format - Logo .wine">
            <a:extLst>
              <a:ext uri="{FF2B5EF4-FFF2-40B4-BE49-F238E27FC236}">
                <a16:creationId xmlns:a16="http://schemas.microsoft.com/office/drawing/2014/main" id="{7D9AFC9B-064A-49E7-8606-07A5A466B7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099" t="33898" r="9753" b="33926"/>
          <a:stretch/>
        </p:blipFill>
        <p:spPr bwMode="auto">
          <a:xfrm>
            <a:off x="1866343" y="2297001"/>
            <a:ext cx="8459314" cy="2263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4974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9BA512B-064A-4801-A41A-1BCA7E4CA3E0}"/>
              </a:ext>
            </a:extLst>
          </p:cNvPr>
          <p:cNvSpPr txBox="1"/>
          <p:nvPr/>
        </p:nvSpPr>
        <p:spPr>
          <a:xfrm>
            <a:off x="3207248" y="296322"/>
            <a:ext cx="4676912" cy="704039"/>
          </a:xfrm>
          <a:prstGeom prst="rect">
            <a:avLst/>
          </a:prstGeom>
          <a:noFill/>
          <a:ln>
            <a:noFill/>
          </a:ln>
        </p:spPr>
        <p:txBody>
          <a:bodyPr wrap="square">
            <a:spAutoFit/>
          </a:bodyPr>
          <a:lstStyle/>
          <a:p>
            <a:pPr>
              <a:lnSpc>
                <a:spcPct val="107000"/>
              </a:lnSpc>
              <a:spcAft>
                <a:spcPts val="800"/>
              </a:spcAft>
            </a:pPr>
            <a:r>
              <a:rPr lang="en-IN" sz="4000" b="1" dirty="0">
                <a:effectLst/>
                <a:latin typeface="Trebuchet MS" panose="020B0603020202020204" pitchFamily="34" charset="0"/>
                <a:ea typeface="Calibri" panose="020F0502020204030204" pitchFamily="34" charset="0"/>
                <a:cs typeface="Times New Roman" panose="02020603050405020304" pitchFamily="18" charset="0"/>
              </a:rPr>
              <a:t>Risk Analysis using</a:t>
            </a:r>
          </a:p>
        </p:txBody>
      </p:sp>
      <p:pic>
        <p:nvPicPr>
          <p:cNvPr id="8194" name="Picture 2" descr="Download Snowflake Computing Logo in SVG Vector or PNG File Format - Logo .wine">
            <a:extLst>
              <a:ext uri="{FF2B5EF4-FFF2-40B4-BE49-F238E27FC236}">
                <a16:creationId xmlns:a16="http://schemas.microsoft.com/office/drawing/2014/main" id="{9512BD2B-311B-4E18-A058-EFEA27B200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099" t="33898" r="9753" b="33926"/>
          <a:stretch/>
        </p:blipFill>
        <p:spPr bwMode="auto">
          <a:xfrm>
            <a:off x="7810974" y="313739"/>
            <a:ext cx="2630606" cy="70403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8AE7A32-417A-4F22-9B75-26F3BAAE7D7E}"/>
              </a:ext>
            </a:extLst>
          </p:cNvPr>
          <p:cNvSpPr/>
          <p:nvPr/>
        </p:nvSpPr>
        <p:spPr>
          <a:xfrm>
            <a:off x="1659789" y="2235367"/>
            <a:ext cx="2385408" cy="369332"/>
          </a:xfrm>
          <a:prstGeom prst="rect">
            <a:avLst/>
          </a:prstGeom>
        </p:spPr>
        <p:txBody>
          <a:bodyPr wrap="square">
            <a:spAutoFit/>
          </a:bodyPr>
          <a:lstStyle/>
          <a:p>
            <a:pPr algn="ctr"/>
            <a:r>
              <a:rPr lang="en-IN" b="1" dirty="0">
                <a:solidFill>
                  <a:srgbClr val="0070C0"/>
                </a:solidFill>
                <a:latin typeface="Bahnschrift" panose="020B0502040204020203" pitchFamily="34" charset="0"/>
              </a:rPr>
              <a:t>Data Pre-Processing</a:t>
            </a:r>
          </a:p>
        </p:txBody>
      </p:sp>
      <p:pic>
        <p:nvPicPr>
          <p:cNvPr id="4" name="Picture 12" descr="SAP + On-Prem &amp; Cloud Data Platforms | AecorSoft Data Integrator">
            <a:extLst>
              <a:ext uri="{FF2B5EF4-FFF2-40B4-BE49-F238E27FC236}">
                <a16:creationId xmlns:a16="http://schemas.microsoft.com/office/drawing/2014/main" id="{FB12D308-81CE-08D7-4955-73013BD242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5935" y="3800386"/>
            <a:ext cx="2043488" cy="86185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ctor: Elbow 4">
            <a:extLst>
              <a:ext uri="{FF2B5EF4-FFF2-40B4-BE49-F238E27FC236}">
                <a16:creationId xmlns:a16="http://schemas.microsoft.com/office/drawing/2014/main" id="{9E8F2F1F-711B-DF93-E1FD-EAA4A5FFC457}"/>
              </a:ext>
            </a:extLst>
          </p:cNvPr>
          <p:cNvCxnSpPr>
            <a:cxnSpLocks/>
            <a:stCxn id="4" idx="1"/>
          </p:cNvCxnSpPr>
          <p:nvPr/>
        </p:nvCxnSpPr>
        <p:spPr>
          <a:xfrm rot="10800000" flipH="1">
            <a:off x="2035935" y="3044259"/>
            <a:ext cx="470104" cy="1187054"/>
          </a:xfrm>
          <a:prstGeom prst="bentConnector4">
            <a:avLst>
              <a:gd name="adj1" fmla="val -48628"/>
              <a:gd name="adj2" fmla="val 68151"/>
            </a:avLst>
          </a:prstGeom>
          <a:ln w="1905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 name="Connector: Elbow 5">
            <a:extLst>
              <a:ext uri="{FF2B5EF4-FFF2-40B4-BE49-F238E27FC236}">
                <a16:creationId xmlns:a16="http://schemas.microsoft.com/office/drawing/2014/main" id="{A769DE91-C692-77CC-51FF-0781915CD812}"/>
              </a:ext>
            </a:extLst>
          </p:cNvPr>
          <p:cNvCxnSpPr>
            <a:cxnSpLocks/>
            <a:stCxn id="4" idx="3"/>
            <a:endCxn id="12" idx="0"/>
          </p:cNvCxnSpPr>
          <p:nvPr/>
        </p:nvCxnSpPr>
        <p:spPr>
          <a:xfrm flipV="1">
            <a:off x="4079423" y="3714565"/>
            <a:ext cx="2365939" cy="516748"/>
          </a:xfrm>
          <a:prstGeom prst="bentConnector4">
            <a:avLst>
              <a:gd name="adj1" fmla="val 26795"/>
              <a:gd name="adj2" fmla="val 144238"/>
            </a:avLst>
          </a:prstGeom>
          <a:ln w="1905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2" name="Picture 2" descr="Download Snowflake Computing Logo in SVG Vector or PNG File Format - Logo .wine">
            <a:extLst>
              <a:ext uri="{FF2B5EF4-FFF2-40B4-BE49-F238E27FC236}">
                <a16:creationId xmlns:a16="http://schemas.microsoft.com/office/drawing/2014/main" id="{A8CB6E03-BEA1-4B97-B1CE-869723F3387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099" t="33898" r="9753" b="33926"/>
          <a:stretch/>
        </p:blipFill>
        <p:spPr bwMode="auto">
          <a:xfrm>
            <a:off x="5347335" y="3714565"/>
            <a:ext cx="2196053" cy="5877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C4857E0D-E334-1E55-532D-2067D2C78447}"/>
              </a:ext>
            </a:extLst>
          </p:cNvPr>
          <p:cNvSpPr/>
          <p:nvPr/>
        </p:nvSpPr>
        <p:spPr>
          <a:xfrm>
            <a:off x="2143290" y="4811407"/>
            <a:ext cx="1572811" cy="369332"/>
          </a:xfrm>
          <a:prstGeom prst="rect">
            <a:avLst/>
          </a:prstGeom>
        </p:spPr>
        <p:txBody>
          <a:bodyPr wrap="square">
            <a:spAutoFit/>
          </a:bodyPr>
          <a:lstStyle/>
          <a:p>
            <a:r>
              <a:rPr lang="en-IN" b="1" dirty="0">
                <a:solidFill>
                  <a:srgbClr val="0070C0"/>
                </a:solidFill>
                <a:latin typeface="Bahnschrift" panose="020B0502040204020203" pitchFamily="34" charset="0"/>
              </a:rPr>
              <a:t>Data Storage</a:t>
            </a:r>
          </a:p>
        </p:txBody>
      </p:sp>
      <p:cxnSp>
        <p:nvCxnSpPr>
          <p:cNvPr id="37" name="Connector: Elbow 36">
            <a:extLst>
              <a:ext uri="{FF2B5EF4-FFF2-40B4-BE49-F238E27FC236}">
                <a16:creationId xmlns:a16="http://schemas.microsoft.com/office/drawing/2014/main" id="{42885285-CE63-E5EF-DBE9-FC9261C22048}"/>
              </a:ext>
            </a:extLst>
          </p:cNvPr>
          <p:cNvCxnSpPr>
            <a:cxnSpLocks/>
            <a:stCxn id="1038" idx="2"/>
          </p:cNvCxnSpPr>
          <p:nvPr/>
        </p:nvCxnSpPr>
        <p:spPr>
          <a:xfrm rot="16200000" flipH="1">
            <a:off x="2705070" y="3165411"/>
            <a:ext cx="782090" cy="566498"/>
          </a:xfrm>
          <a:prstGeom prst="bentConnector3">
            <a:avLst>
              <a:gd name="adj1" fmla="val 50000"/>
            </a:avLst>
          </a:prstGeom>
          <a:ln w="1905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FAFBF4BC-C8FB-F0CC-0CD4-1B887BECD6D8}"/>
              </a:ext>
            </a:extLst>
          </p:cNvPr>
          <p:cNvSpPr/>
          <p:nvPr/>
        </p:nvSpPr>
        <p:spPr>
          <a:xfrm>
            <a:off x="2179633" y="3448659"/>
            <a:ext cx="1026465" cy="307777"/>
          </a:xfrm>
          <a:prstGeom prst="rect">
            <a:avLst/>
          </a:prstGeom>
        </p:spPr>
        <p:txBody>
          <a:bodyPr wrap="square">
            <a:spAutoFit/>
          </a:bodyPr>
          <a:lstStyle/>
          <a:p>
            <a:r>
              <a:rPr lang="en-IN" sz="1400" dirty="0">
                <a:solidFill>
                  <a:srgbClr val="C00000"/>
                </a:solidFill>
                <a:latin typeface="Bahnschrift" panose="020B0502040204020203" pitchFamily="34" charset="0"/>
              </a:rPr>
              <a:t>Mounting</a:t>
            </a:r>
          </a:p>
        </p:txBody>
      </p:sp>
      <p:sp>
        <p:nvSpPr>
          <p:cNvPr id="45" name="Rectangle 44">
            <a:extLst>
              <a:ext uri="{FF2B5EF4-FFF2-40B4-BE49-F238E27FC236}">
                <a16:creationId xmlns:a16="http://schemas.microsoft.com/office/drawing/2014/main" id="{378F24F7-8506-6B20-D4E4-3B81745BBBEC}"/>
              </a:ext>
            </a:extLst>
          </p:cNvPr>
          <p:cNvSpPr/>
          <p:nvPr/>
        </p:nvSpPr>
        <p:spPr>
          <a:xfrm>
            <a:off x="5862682" y="4261810"/>
            <a:ext cx="1807318" cy="369332"/>
          </a:xfrm>
          <a:prstGeom prst="rect">
            <a:avLst/>
          </a:prstGeom>
        </p:spPr>
        <p:txBody>
          <a:bodyPr wrap="square">
            <a:spAutoFit/>
          </a:bodyPr>
          <a:lstStyle/>
          <a:p>
            <a:pPr algn="ctr"/>
            <a:r>
              <a:rPr lang="en-IN" b="1" dirty="0">
                <a:solidFill>
                  <a:srgbClr val="0070C0"/>
                </a:solidFill>
                <a:latin typeface="Bahnschrift" panose="020B0502040204020203" pitchFamily="34" charset="0"/>
              </a:rPr>
              <a:t>Data Analysis</a:t>
            </a:r>
          </a:p>
        </p:txBody>
      </p:sp>
      <p:cxnSp>
        <p:nvCxnSpPr>
          <p:cNvPr id="50" name="Connector: Elbow 49">
            <a:extLst>
              <a:ext uri="{FF2B5EF4-FFF2-40B4-BE49-F238E27FC236}">
                <a16:creationId xmlns:a16="http://schemas.microsoft.com/office/drawing/2014/main" id="{4DD59349-EB12-3703-42EE-7E6C362A3A81}"/>
              </a:ext>
            </a:extLst>
          </p:cNvPr>
          <p:cNvCxnSpPr>
            <a:cxnSpLocks/>
            <a:stCxn id="12" idx="3"/>
            <a:endCxn id="1036" idx="2"/>
          </p:cNvCxnSpPr>
          <p:nvPr/>
        </p:nvCxnSpPr>
        <p:spPr>
          <a:xfrm>
            <a:off x="7543388" y="4008434"/>
            <a:ext cx="2470876" cy="638549"/>
          </a:xfrm>
          <a:prstGeom prst="bentConnector4">
            <a:avLst>
              <a:gd name="adj1" fmla="val 30806"/>
              <a:gd name="adj2" fmla="val 135800"/>
            </a:avLst>
          </a:prstGeom>
          <a:ln w="1905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BB0CC7A5-0969-4D98-5DA2-DD1F9328DEAC}"/>
              </a:ext>
            </a:extLst>
          </p:cNvPr>
          <p:cNvSpPr/>
          <p:nvPr/>
        </p:nvSpPr>
        <p:spPr>
          <a:xfrm>
            <a:off x="4811967" y="3121223"/>
            <a:ext cx="1571981" cy="307777"/>
          </a:xfrm>
          <a:prstGeom prst="rect">
            <a:avLst/>
          </a:prstGeom>
        </p:spPr>
        <p:txBody>
          <a:bodyPr wrap="square">
            <a:spAutoFit/>
          </a:bodyPr>
          <a:lstStyle/>
          <a:p>
            <a:pPr algn="ctr"/>
            <a:r>
              <a:rPr lang="en-US" sz="1400" dirty="0">
                <a:solidFill>
                  <a:srgbClr val="C00000"/>
                </a:solidFill>
                <a:latin typeface="Bahnschrift" panose="020B0502040204020203" pitchFamily="34" charset="0"/>
              </a:rPr>
              <a:t>Data </a:t>
            </a:r>
            <a:r>
              <a:rPr lang="en-IN" sz="1400" dirty="0">
                <a:solidFill>
                  <a:srgbClr val="C00000"/>
                </a:solidFill>
                <a:latin typeface="Bahnschrift" panose="020B0502040204020203" pitchFamily="34" charset="0"/>
              </a:rPr>
              <a:t>Ingestion</a:t>
            </a:r>
          </a:p>
        </p:txBody>
      </p:sp>
      <p:sp>
        <p:nvSpPr>
          <p:cNvPr id="53" name="Rectangle 52">
            <a:extLst>
              <a:ext uri="{FF2B5EF4-FFF2-40B4-BE49-F238E27FC236}">
                <a16:creationId xmlns:a16="http://schemas.microsoft.com/office/drawing/2014/main" id="{7EF3227A-378E-E06D-D6F0-542E363F6CD5}"/>
              </a:ext>
            </a:extLst>
          </p:cNvPr>
          <p:cNvSpPr/>
          <p:nvPr/>
        </p:nvSpPr>
        <p:spPr>
          <a:xfrm>
            <a:off x="9003743" y="3153424"/>
            <a:ext cx="2021039" cy="369332"/>
          </a:xfrm>
          <a:prstGeom prst="rect">
            <a:avLst/>
          </a:prstGeom>
        </p:spPr>
        <p:txBody>
          <a:bodyPr wrap="square">
            <a:spAutoFit/>
          </a:bodyPr>
          <a:lstStyle/>
          <a:p>
            <a:pPr algn="ctr"/>
            <a:r>
              <a:rPr lang="en-US" b="1" dirty="0">
                <a:solidFill>
                  <a:srgbClr val="0070C0"/>
                </a:solidFill>
                <a:latin typeface="Bahnschrift" panose="020B0502040204020203" pitchFamily="34" charset="0"/>
              </a:rPr>
              <a:t>Data </a:t>
            </a:r>
            <a:r>
              <a:rPr lang="en-IN" b="1" dirty="0">
                <a:solidFill>
                  <a:srgbClr val="0070C0"/>
                </a:solidFill>
                <a:latin typeface="Bahnschrift" panose="020B0502040204020203" pitchFamily="34" charset="0"/>
              </a:rPr>
              <a:t>Visualization</a:t>
            </a:r>
          </a:p>
        </p:txBody>
      </p:sp>
      <p:sp>
        <p:nvSpPr>
          <p:cNvPr id="54" name="AutoShape 6">
            <a:extLst>
              <a:ext uri="{FF2B5EF4-FFF2-40B4-BE49-F238E27FC236}">
                <a16:creationId xmlns:a16="http://schemas.microsoft.com/office/drawing/2014/main" id="{AEB4B741-BED7-D337-0B17-A6B1F5C16EA4}"/>
              </a:ext>
            </a:extLst>
          </p:cNvPr>
          <p:cNvSpPr>
            <a:spLocks noChangeAspect="1" noChangeArrowheads="1"/>
          </p:cNvSpPr>
          <p:nvPr/>
        </p:nvSpPr>
        <p:spPr bwMode="auto">
          <a:xfrm>
            <a:off x="5895975" y="445186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36" name="Picture 12" descr="Power BI Logo, symbol, meaning, history, PNG, brand">
            <a:extLst>
              <a:ext uri="{FF2B5EF4-FFF2-40B4-BE49-F238E27FC236}">
                <a16:creationId xmlns:a16="http://schemas.microsoft.com/office/drawing/2014/main" id="{C6F44946-4252-DDDF-DEBF-F9A13C810E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65755" y="3579911"/>
            <a:ext cx="1897017" cy="106707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bout Databricks, founded by the original creators of Apache Spark™">
            <a:extLst>
              <a:ext uri="{FF2B5EF4-FFF2-40B4-BE49-F238E27FC236}">
                <a16:creationId xmlns:a16="http://schemas.microsoft.com/office/drawing/2014/main" id="{D0B72DB8-996E-B874-7A21-D3B31C5D8C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9789" y="2693975"/>
            <a:ext cx="2306153" cy="36364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4FDA7C45-A269-41D6-8788-9903AC2B4FFE}"/>
                  </a:ext>
                </a:extLst>
              </p:cNvPr>
              <p:cNvGraphicFramePr>
                <a:graphicFrameLocks noChangeAspect="1"/>
              </p:cNvGraphicFramePr>
              <p:nvPr>
                <p:extLst>
                  <p:ext uri="{D42A27DB-BD31-4B8C-83A1-F6EECF244321}">
                    <p14:modId xmlns:p14="http://schemas.microsoft.com/office/powerpoint/2010/main" val="1431121283"/>
                  </p:ext>
                </p:extLst>
              </p:nvPr>
            </p:nvGraphicFramePr>
            <p:xfrm>
              <a:off x="10894423" y="6118693"/>
              <a:ext cx="1166948" cy="656408"/>
            </p:xfrm>
            <a:graphic>
              <a:graphicData uri="http://schemas.microsoft.com/office/powerpoint/2016/slidezoom">
                <pslz:sldZm>
                  <pslz:sldZmObj sldId="341" cId="1973353580">
                    <pslz:zmPr id="{A062539A-BB3C-4131-9535-C9EC23F2EB5C}" returnToParent="0" transitionDur="1000">
                      <p166:blipFill xmlns:p166="http://schemas.microsoft.com/office/powerpoint/2016/6/main">
                        <a:blip r:embed="rId6"/>
                        <a:stretch>
                          <a:fillRect/>
                        </a:stretch>
                      </p166:blipFill>
                      <p166:spPr xmlns:p166="http://schemas.microsoft.com/office/powerpoint/2016/6/main">
                        <a:xfrm>
                          <a:off x="0" y="0"/>
                          <a:ext cx="1166948" cy="656408"/>
                        </a:xfrm>
                        <a:prstGeom prst="rect">
                          <a:avLst/>
                        </a:prstGeom>
                      </p166:spPr>
                    </pslz:zmPr>
                  </pslz:sldZmObj>
                </pslz:sldZm>
              </a:graphicData>
            </a:graphic>
          </p:graphicFrame>
        </mc:Choice>
        <mc:Fallback xmlns="">
          <p:pic>
            <p:nvPicPr>
              <p:cNvPr id="3" name="Slide Zoom 2">
                <a:hlinkClick r:id="rId7" action="ppaction://hlinksldjump"/>
                <a:extLst>
                  <a:ext uri="{FF2B5EF4-FFF2-40B4-BE49-F238E27FC236}">
                    <a16:creationId xmlns:a16="http://schemas.microsoft.com/office/drawing/2014/main" id="{4FDA7C45-A269-41D6-8788-9903AC2B4FFE}"/>
                  </a:ext>
                </a:extLst>
              </p:cNvPr>
              <p:cNvPicPr>
                <a:picLocks noGrp="1" noRot="1" noChangeAspect="1" noMove="1" noResize="1" noEditPoints="1" noAdjustHandles="1" noChangeArrowheads="1" noChangeShapeType="1"/>
              </p:cNvPicPr>
              <p:nvPr/>
            </p:nvPicPr>
            <p:blipFill>
              <a:blip r:embed="rId8"/>
              <a:stretch>
                <a:fillRect/>
              </a:stretch>
            </p:blipFill>
            <p:spPr>
              <a:xfrm>
                <a:off x="10894423" y="6118693"/>
                <a:ext cx="1166948" cy="656408"/>
              </a:xfrm>
              <a:prstGeom prst="rect">
                <a:avLst/>
              </a:prstGeom>
            </p:spPr>
          </p:pic>
        </mc:Fallback>
      </mc:AlternateContent>
    </p:spTree>
    <p:extLst>
      <p:ext uri="{BB962C8B-B14F-4D97-AF65-F5344CB8AC3E}">
        <p14:creationId xmlns:p14="http://schemas.microsoft.com/office/powerpoint/2010/main" val="2369432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repeatCount="indefinite"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1000"/>
                                        <p:tgtEl>
                                          <p:spTgt spid="5"/>
                                        </p:tgtEl>
                                      </p:cBhvr>
                                    </p:animEffect>
                                  </p:childTnLst>
                                </p:cTn>
                              </p:par>
                              <p:par>
                                <p:cTn id="8" presetID="22" presetClass="entr" presetSubtype="8" repeatCount="indefinite"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1000"/>
                                        <p:tgtEl>
                                          <p:spTgt spid="6"/>
                                        </p:tgtEl>
                                      </p:cBhvr>
                                    </p:animEffect>
                                  </p:childTnLst>
                                </p:cTn>
                              </p:par>
                              <p:par>
                                <p:cTn id="11" presetID="22" presetClass="entr" presetSubtype="8" repeatCount="indefinite"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wipe(left)">
                                      <p:cBhvr>
                                        <p:cTn id="13" dur="1000"/>
                                        <p:tgtEl>
                                          <p:spTgt spid="37"/>
                                        </p:tgtEl>
                                      </p:cBhvr>
                                    </p:animEffect>
                                  </p:childTnLst>
                                </p:cTn>
                              </p:par>
                              <p:par>
                                <p:cTn id="14" presetID="22" presetClass="entr" presetSubtype="8" repeatCount="indefinite" fill="hold" nodeType="with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wipe(left)">
                                      <p:cBhvr>
                                        <p:cTn id="16" dur="1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F536D5-37C8-9CE4-AA39-858AD9A9FFF1}"/>
              </a:ext>
            </a:extLst>
          </p:cNvPr>
          <p:cNvSpPr/>
          <p:nvPr/>
        </p:nvSpPr>
        <p:spPr>
          <a:xfrm>
            <a:off x="615522" y="1786392"/>
            <a:ext cx="3794125" cy="369332"/>
          </a:xfrm>
          <a:prstGeom prst="rect">
            <a:avLst/>
          </a:prstGeom>
        </p:spPr>
        <p:txBody>
          <a:bodyPr wrap="square">
            <a:spAutoFit/>
          </a:bodyPr>
          <a:lstStyle/>
          <a:p>
            <a:r>
              <a:rPr lang="en-IN" b="1" dirty="0">
                <a:solidFill>
                  <a:srgbClr val="0070C0"/>
                </a:solidFill>
                <a:latin typeface="Bahnschrift" panose="020B0502040204020203" pitchFamily="34" charset="0"/>
              </a:rPr>
              <a:t>ADLS MOUNTING TO DATABRICKS :</a:t>
            </a:r>
          </a:p>
        </p:txBody>
      </p:sp>
      <p:pic>
        <p:nvPicPr>
          <p:cNvPr id="9" name="Picture 8">
            <a:extLst>
              <a:ext uri="{FF2B5EF4-FFF2-40B4-BE49-F238E27FC236}">
                <a16:creationId xmlns:a16="http://schemas.microsoft.com/office/drawing/2014/main" id="{8A35E2F0-843D-C49B-38A0-84ED74BBCF6A}"/>
              </a:ext>
            </a:extLst>
          </p:cNvPr>
          <p:cNvPicPr>
            <a:picLocks noChangeAspect="1"/>
          </p:cNvPicPr>
          <p:nvPr/>
        </p:nvPicPr>
        <p:blipFill>
          <a:blip r:embed="rId2"/>
          <a:stretch>
            <a:fillRect/>
          </a:stretch>
        </p:blipFill>
        <p:spPr>
          <a:xfrm>
            <a:off x="615522" y="2857500"/>
            <a:ext cx="3794125" cy="2004657"/>
          </a:xfrm>
          <a:prstGeom prst="rect">
            <a:avLst/>
          </a:prstGeom>
        </p:spPr>
      </p:pic>
      <p:sp>
        <p:nvSpPr>
          <p:cNvPr id="10" name="Rectangle 9">
            <a:extLst>
              <a:ext uri="{FF2B5EF4-FFF2-40B4-BE49-F238E27FC236}">
                <a16:creationId xmlns:a16="http://schemas.microsoft.com/office/drawing/2014/main" id="{62265062-FE9E-1EC3-7BFD-777FDBD92CB1}"/>
              </a:ext>
            </a:extLst>
          </p:cNvPr>
          <p:cNvSpPr/>
          <p:nvPr/>
        </p:nvSpPr>
        <p:spPr>
          <a:xfrm>
            <a:off x="842501" y="2352723"/>
            <a:ext cx="3340166" cy="307777"/>
          </a:xfrm>
          <a:prstGeom prst="rect">
            <a:avLst/>
          </a:prstGeom>
        </p:spPr>
        <p:txBody>
          <a:bodyPr wrap="square">
            <a:spAutoFit/>
          </a:bodyPr>
          <a:lstStyle/>
          <a:p>
            <a:pPr algn="ctr"/>
            <a:r>
              <a:rPr lang="en-IN" sz="1400" b="1" dirty="0">
                <a:latin typeface="Bahnschrift" panose="020B0502040204020203" pitchFamily="34" charset="0"/>
              </a:rPr>
              <a:t>Connecting ADLS with Databricks</a:t>
            </a:r>
          </a:p>
        </p:txBody>
      </p:sp>
      <p:pic>
        <p:nvPicPr>
          <p:cNvPr id="3" name="Picture 2">
            <a:extLst>
              <a:ext uri="{FF2B5EF4-FFF2-40B4-BE49-F238E27FC236}">
                <a16:creationId xmlns:a16="http://schemas.microsoft.com/office/drawing/2014/main" id="{514B9B5C-B0A2-A7EF-EBF5-4FB5AF4F3A98}"/>
              </a:ext>
            </a:extLst>
          </p:cNvPr>
          <p:cNvPicPr>
            <a:picLocks noChangeAspect="1"/>
          </p:cNvPicPr>
          <p:nvPr/>
        </p:nvPicPr>
        <p:blipFill>
          <a:blip r:embed="rId3"/>
          <a:stretch>
            <a:fillRect/>
          </a:stretch>
        </p:blipFill>
        <p:spPr>
          <a:xfrm>
            <a:off x="5530850" y="2873933"/>
            <a:ext cx="6248172" cy="2004657"/>
          </a:xfrm>
          <a:prstGeom prst="rect">
            <a:avLst/>
          </a:prstGeom>
        </p:spPr>
      </p:pic>
      <p:pic>
        <p:nvPicPr>
          <p:cNvPr id="4" name="Picture 3">
            <a:extLst>
              <a:ext uri="{FF2B5EF4-FFF2-40B4-BE49-F238E27FC236}">
                <a16:creationId xmlns:a16="http://schemas.microsoft.com/office/drawing/2014/main" id="{4BED51D8-11C3-BA1B-C271-DBDF872FBCCE}"/>
              </a:ext>
            </a:extLst>
          </p:cNvPr>
          <p:cNvPicPr>
            <a:picLocks noChangeAspect="1"/>
          </p:cNvPicPr>
          <p:nvPr/>
        </p:nvPicPr>
        <p:blipFill>
          <a:blip r:embed="rId4"/>
          <a:stretch>
            <a:fillRect/>
          </a:stretch>
        </p:blipFill>
        <p:spPr>
          <a:xfrm>
            <a:off x="6340475" y="5014071"/>
            <a:ext cx="4051300" cy="1040198"/>
          </a:xfrm>
          <a:prstGeom prst="rect">
            <a:avLst/>
          </a:prstGeom>
        </p:spPr>
      </p:pic>
      <p:sp>
        <p:nvSpPr>
          <p:cNvPr id="5" name="Rectangle 4">
            <a:extLst>
              <a:ext uri="{FF2B5EF4-FFF2-40B4-BE49-F238E27FC236}">
                <a16:creationId xmlns:a16="http://schemas.microsoft.com/office/drawing/2014/main" id="{8AC56B5C-B43E-03E5-68B7-8F15F4DD90DB}"/>
              </a:ext>
            </a:extLst>
          </p:cNvPr>
          <p:cNvSpPr/>
          <p:nvPr/>
        </p:nvSpPr>
        <p:spPr>
          <a:xfrm>
            <a:off x="5139897" y="2215233"/>
            <a:ext cx="6804453" cy="523220"/>
          </a:xfrm>
          <a:prstGeom prst="rect">
            <a:avLst/>
          </a:prstGeom>
        </p:spPr>
        <p:txBody>
          <a:bodyPr wrap="square">
            <a:spAutoFit/>
          </a:bodyPr>
          <a:lstStyle/>
          <a:p>
            <a:pPr algn="ctr"/>
            <a:r>
              <a:rPr lang="en-US" sz="1400" b="1" dirty="0">
                <a:latin typeface="Bahnschrift" panose="020B0502040204020203" pitchFamily="34" charset="0"/>
              </a:rPr>
              <a:t>After completing the thorough data cleaning and preprocessing procedures, the processed and refined data is transferred to the Azure Data Lake Factory</a:t>
            </a:r>
            <a:endParaRPr lang="en-IN" sz="1400" b="1" dirty="0">
              <a:latin typeface="Bahnschrift" panose="020B0502040204020203" pitchFamily="34" charset="0"/>
            </a:endParaRPr>
          </a:p>
        </p:txBody>
      </p:sp>
      <p:sp>
        <p:nvSpPr>
          <p:cNvPr id="6" name="Arrow: Striped Right 5">
            <a:extLst>
              <a:ext uri="{FF2B5EF4-FFF2-40B4-BE49-F238E27FC236}">
                <a16:creationId xmlns:a16="http://schemas.microsoft.com/office/drawing/2014/main" id="{8CF3742F-37A1-3D20-8BEC-9BF440AE950A}"/>
              </a:ext>
            </a:extLst>
          </p:cNvPr>
          <p:cNvSpPr/>
          <p:nvPr/>
        </p:nvSpPr>
        <p:spPr>
          <a:xfrm>
            <a:off x="4479711" y="3734163"/>
            <a:ext cx="981075" cy="338554"/>
          </a:xfrm>
          <a:prstGeom prst="striped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306BEBBC-4B09-76E6-E679-BDB88F21716D}"/>
              </a:ext>
            </a:extLst>
          </p:cNvPr>
          <p:cNvSpPr/>
          <p:nvPr/>
        </p:nvSpPr>
        <p:spPr>
          <a:xfrm>
            <a:off x="4348500" y="3196025"/>
            <a:ext cx="1243497" cy="523220"/>
          </a:xfrm>
          <a:prstGeom prst="rect">
            <a:avLst/>
          </a:prstGeom>
        </p:spPr>
        <p:txBody>
          <a:bodyPr wrap="square">
            <a:spAutoFit/>
          </a:bodyPr>
          <a:lstStyle/>
          <a:p>
            <a:pPr algn="ctr"/>
            <a:r>
              <a:rPr lang="en-US" sz="1400" dirty="0">
                <a:solidFill>
                  <a:srgbClr val="0070C0"/>
                </a:solidFill>
                <a:latin typeface="Bahnschrift" panose="020B0502040204020203" pitchFamily="34" charset="0"/>
              </a:rPr>
              <a:t>D</a:t>
            </a:r>
            <a:r>
              <a:rPr lang="en-IN" sz="1400" dirty="0">
                <a:solidFill>
                  <a:srgbClr val="0070C0"/>
                </a:solidFill>
                <a:latin typeface="Bahnschrift" panose="020B0502040204020203" pitchFamily="34" charset="0"/>
              </a:rPr>
              <a:t>ata Pre-processing</a:t>
            </a:r>
          </a:p>
        </p:txBody>
      </p:sp>
      <p:sp>
        <p:nvSpPr>
          <p:cNvPr id="12" name="TextBox 11">
            <a:extLst>
              <a:ext uri="{FF2B5EF4-FFF2-40B4-BE49-F238E27FC236}">
                <a16:creationId xmlns:a16="http://schemas.microsoft.com/office/drawing/2014/main" id="{8F22775B-68F0-47D5-9D7A-7830C9CA4369}"/>
              </a:ext>
            </a:extLst>
          </p:cNvPr>
          <p:cNvSpPr txBox="1"/>
          <p:nvPr/>
        </p:nvSpPr>
        <p:spPr>
          <a:xfrm>
            <a:off x="3207248" y="313739"/>
            <a:ext cx="4676912" cy="704039"/>
          </a:xfrm>
          <a:prstGeom prst="rect">
            <a:avLst/>
          </a:prstGeom>
          <a:noFill/>
          <a:ln>
            <a:noFill/>
          </a:ln>
        </p:spPr>
        <p:txBody>
          <a:bodyPr wrap="square">
            <a:spAutoFit/>
          </a:bodyPr>
          <a:lstStyle/>
          <a:p>
            <a:pPr>
              <a:lnSpc>
                <a:spcPct val="107000"/>
              </a:lnSpc>
              <a:spcAft>
                <a:spcPts val="800"/>
              </a:spcAft>
            </a:pPr>
            <a:r>
              <a:rPr lang="en-IN" sz="4000" b="1" dirty="0">
                <a:effectLst/>
                <a:latin typeface="Trebuchet MS" panose="020B0603020202020204" pitchFamily="34" charset="0"/>
                <a:ea typeface="Calibri" panose="020F0502020204030204" pitchFamily="34" charset="0"/>
                <a:cs typeface="Times New Roman" panose="02020603050405020304" pitchFamily="18" charset="0"/>
              </a:rPr>
              <a:t>Risk Analysis using</a:t>
            </a:r>
          </a:p>
        </p:txBody>
      </p:sp>
      <p:pic>
        <p:nvPicPr>
          <p:cNvPr id="13" name="Picture 2" descr="Download Snowflake Computing Logo in SVG Vector or PNG File Format - Logo .wine">
            <a:extLst>
              <a:ext uri="{FF2B5EF4-FFF2-40B4-BE49-F238E27FC236}">
                <a16:creationId xmlns:a16="http://schemas.microsoft.com/office/drawing/2014/main" id="{7B372359-65D5-4FD9-B9E1-10BBF3DE3CB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099" t="33898" r="9753" b="33926"/>
          <a:stretch/>
        </p:blipFill>
        <p:spPr bwMode="auto">
          <a:xfrm>
            <a:off x="7810974" y="313739"/>
            <a:ext cx="2630606" cy="70403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0B377977-AC0B-49F2-ABC0-E379A4B4BA37}"/>
                  </a:ext>
                </a:extLst>
              </p:cNvPr>
              <p:cNvGraphicFramePr>
                <a:graphicFrameLocks noChangeAspect="1"/>
              </p:cNvGraphicFramePr>
              <p:nvPr>
                <p:extLst>
                  <p:ext uri="{D42A27DB-BD31-4B8C-83A1-F6EECF244321}">
                    <p14:modId xmlns:p14="http://schemas.microsoft.com/office/powerpoint/2010/main" val="1177891907"/>
                  </p:ext>
                </p:extLst>
              </p:nvPr>
            </p:nvGraphicFramePr>
            <p:xfrm>
              <a:off x="87087" y="6054269"/>
              <a:ext cx="818393" cy="460346"/>
            </p:xfrm>
            <a:graphic>
              <a:graphicData uri="http://schemas.microsoft.com/office/powerpoint/2016/slidezoom">
                <pslz:sldZm>
                  <pslz:sldZmObj sldId="342" cId="1416706845">
                    <pslz:zmPr id="{FFD3CC91-20CF-443B-AD3D-54CEB4B36EB3}" returnToParent="0" transitionDur="1000">
                      <p166:blipFill xmlns:p166="http://schemas.microsoft.com/office/powerpoint/2016/6/main">
                        <a:blip r:embed="rId6"/>
                        <a:stretch>
                          <a:fillRect/>
                        </a:stretch>
                      </p166:blipFill>
                      <p166:spPr xmlns:p166="http://schemas.microsoft.com/office/powerpoint/2016/6/main">
                        <a:xfrm>
                          <a:off x="0" y="0"/>
                          <a:ext cx="818393" cy="460346"/>
                        </a:xfrm>
                        <a:prstGeom prst="rect">
                          <a:avLst/>
                        </a:prstGeom>
                      </p166:spPr>
                    </pslz:zmPr>
                  </pslz:sldZmObj>
                </pslz:sldZm>
              </a:graphicData>
            </a:graphic>
          </p:graphicFrame>
        </mc:Choice>
        <mc:Fallback xmlns="">
          <p:pic>
            <p:nvPicPr>
              <p:cNvPr id="11" name="Slide Zoom 10">
                <a:hlinkClick r:id="rId7" action="ppaction://hlinksldjump"/>
                <a:extLst>
                  <a:ext uri="{FF2B5EF4-FFF2-40B4-BE49-F238E27FC236}">
                    <a16:creationId xmlns:a16="http://schemas.microsoft.com/office/drawing/2014/main" id="{0B377977-AC0B-49F2-ABC0-E379A4B4BA37}"/>
                  </a:ext>
                </a:extLst>
              </p:cNvPr>
              <p:cNvPicPr>
                <a:picLocks noGrp="1" noRot="1" noChangeAspect="1" noMove="1" noResize="1" noEditPoints="1" noAdjustHandles="1" noChangeArrowheads="1" noChangeShapeType="1"/>
              </p:cNvPicPr>
              <p:nvPr/>
            </p:nvPicPr>
            <p:blipFill>
              <a:blip r:embed="rId8"/>
              <a:stretch>
                <a:fillRect/>
              </a:stretch>
            </p:blipFill>
            <p:spPr>
              <a:xfrm>
                <a:off x="87087" y="6054269"/>
                <a:ext cx="818393" cy="460346"/>
              </a:xfrm>
              <a:prstGeom prst="rect">
                <a:avLst/>
              </a:prstGeom>
            </p:spPr>
          </p:pic>
        </mc:Fallback>
      </mc:AlternateContent>
    </p:spTree>
    <p:extLst>
      <p:ext uri="{BB962C8B-B14F-4D97-AF65-F5344CB8AC3E}">
        <p14:creationId xmlns:p14="http://schemas.microsoft.com/office/powerpoint/2010/main" val="19733535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F536D5-37C8-9CE4-AA39-858AD9A9FFF1}"/>
              </a:ext>
            </a:extLst>
          </p:cNvPr>
          <p:cNvSpPr/>
          <p:nvPr/>
        </p:nvSpPr>
        <p:spPr>
          <a:xfrm>
            <a:off x="593511" y="1314163"/>
            <a:ext cx="11004978" cy="646331"/>
          </a:xfrm>
          <a:prstGeom prst="rect">
            <a:avLst/>
          </a:prstGeom>
        </p:spPr>
        <p:txBody>
          <a:bodyPr wrap="square">
            <a:spAutoFit/>
          </a:bodyPr>
          <a:lstStyle/>
          <a:p>
            <a:r>
              <a:rPr lang="en-IN" b="1" dirty="0">
                <a:solidFill>
                  <a:srgbClr val="0070C0"/>
                </a:solidFill>
                <a:latin typeface="Bahnschrift" panose="020B0502040204020203" pitchFamily="34" charset="0"/>
              </a:rPr>
              <a:t>Data Pre-Processing : </a:t>
            </a:r>
            <a:r>
              <a:rPr lang="en-US" b="1" dirty="0">
                <a:latin typeface="Bahnschrift" panose="020B0502040204020203" pitchFamily="34" charset="0"/>
              </a:rPr>
              <a:t>In the initial five scenarios, the data cleaning and preprocessing tasks are executed within the Databricks environment</a:t>
            </a:r>
            <a:endParaRPr lang="en-IN" b="1" dirty="0">
              <a:latin typeface="Bahnschrift" panose="020B0502040204020203" pitchFamily="34" charset="0"/>
            </a:endParaRPr>
          </a:p>
        </p:txBody>
      </p:sp>
      <p:pic>
        <p:nvPicPr>
          <p:cNvPr id="13" name="Picture 12">
            <a:extLst>
              <a:ext uri="{FF2B5EF4-FFF2-40B4-BE49-F238E27FC236}">
                <a16:creationId xmlns:a16="http://schemas.microsoft.com/office/drawing/2014/main" id="{DF9B6CDF-803E-1271-E307-095BC8CE855D}"/>
              </a:ext>
            </a:extLst>
          </p:cNvPr>
          <p:cNvPicPr>
            <a:picLocks noChangeAspect="1"/>
          </p:cNvPicPr>
          <p:nvPr/>
        </p:nvPicPr>
        <p:blipFill rotWithShape="1">
          <a:blip r:embed="rId2"/>
          <a:srcRect r="35598" b="59123"/>
          <a:stretch/>
        </p:blipFill>
        <p:spPr>
          <a:xfrm>
            <a:off x="593511" y="2041774"/>
            <a:ext cx="3981806" cy="932305"/>
          </a:xfrm>
          <a:prstGeom prst="rect">
            <a:avLst/>
          </a:prstGeom>
        </p:spPr>
      </p:pic>
      <p:pic>
        <p:nvPicPr>
          <p:cNvPr id="15" name="Picture 14">
            <a:extLst>
              <a:ext uri="{FF2B5EF4-FFF2-40B4-BE49-F238E27FC236}">
                <a16:creationId xmlns:a16="http://schemas.microsoft.com/office/drawing/2014/main" id="{FD17E268-BBAD-51D6-87E7-47179B74594F}"/>
              </a:ext>
            </a:extLst>
          </p:cNvPr>
          <p:cNvPicPr>
            <a:picLocks noChangeAspect="1"/>
          </p:cNvPicPr>
          <p:nvPr/>
        </p:nvPicPr>
        <p:blipFill rotWithShape="1">
          <a:blip r:embed="rId3"/>
          <a:srcRect t="10727" r="49108" b="37409"/>
          <a:stretch/>
        </p:blipFill>
        <p:spPr>
          <a:xfrm>
            <a:off x="593511" y="3162906"/>
            <a:ext cx="3981806" cy="1861319"/>
          </a:xfrm>
          <a:prstGeom prst="rect">
            <a:avLst/>
          </a:prstGeom>
        </p:spPr>
      </p:pic>
      <p:pic>
        <p:nvPicPr>
          <p:cNvPr id="16" name="Picture 15">
            <a:extLst>
              <a:ext uri="{FF2B5EF4-FFF2-40B4-BE49-F238E27FC236}">
                <a16:creationId xmlns:a16="http://schemas.microsoft.com/office/drawing/2014/main" id="{574D53B9-E28F-A6A1-6350-645C7D9EAD5C}"/>
              </a:ext>
            </a:extLst>
          </p:cNvPr>
          <p:cNvPicPr>
            <a:picLocks noChangeAspect="1"/>
          </p:cNvPicPr>
          <p:nvPr/>
        </p:nvPicPr>
        <p:blipFill rotWithShape="1">
          <a:blip r:embed="rId4"/>
          <a:srcRect t="69492" r="49570"/>
          <a:stretch/>
        </p:blipFill>
        <p:spPr>
          <a:xfrm>
            <a:off x="593511" y="5203048"/>
            <a:ext cx="3981806" cy="1213971"/>
          </a:xfrm>
          <a:prstGeom prst="rect">
            <a:avLst/>
          </a:prstGeom>
        </p:spPr>
      </p:pic>
      <p:pic>
        <p:nvPicPr>
          <p:cNvPr id="17" name="Picture 16">
            <a:extLst>
              <a:ext uri="{FF2B5EF4-FFF2-40B4-BE49-F238E27FC236}">
                <a16:creationId xmlns:a16="http://schemas.microsoft.com/office/drawing/2014/main" id="{253F9B78-2AB6-F8DC-4952-E276078D0E8F}"/>
              </a:ext>
            </a:extLst>
          </p:cNvPr>
          <p:cNvPicPr>
            <a:picLocks noChangeAspect="1"/>
          </p:cNvPicPr>
          <p:nvPr/>
        </p:nvPicPr>
        <p:blipFill rotWithShape="1">
          <a:blip r:embed="rId3"/>
          <a:srcRect t="65738"/>
          <a:stretch/>
        </p:blipFill>
        <p:spPr>
          <a:xfrm>
            <a:off x="5167219" y="2377424"/>
            <a:ext cx="6691222" cy="1051576"/>
          </a:xfrm>
          <a:prstGeom prst="rect">
            <a:avLst/>
          </a:prstGeom>
        </p:spPr>
      </p:pic>
      <p:pic>
        <p:nvPicPr>
          <p:cNvPr id="18" name="Picture 17">
            <a:extLst>
              <a:ext uri="{FF2B5EF4-FFF2-40B4-BE49-F238E27FC236}">
                <a16:creationId xmlns:a16="http://schemas.microsoft.com/office/drawing/2014/main" id="{4E505FD6-7D2C-031A-5213-BA61FC0A28EE}"/>
              </a:ext>
            </a:extLst>
          </p:cNvPr>
          <p:cNvPicPr>
            <a:picLocks noChangeAspect="1"/>
          </p:cNvPicPr>
          <p:nvPr/>
        </p:nvPicPr>
        <p:blipFill rotWithShape="1">
          <a:blip r:embed="rId4"/>
          <a:srcRect b="28894"/>
          <a:stretch/>
        </p:blipFill>
        <p:spPr>
          <a:xfrm>
            <a:off x="5378404" y="3676791"/>
            <a:ext cx="6268851" cy="2246453"/>
          </a:xfrm>
          <a:prstGeom prst="rect">
            <a:avLst/>
          </a:prstGeom>
        </p:spPr>
      </p:pic>
      <p:sp>
        <p:nvSpPr>
          <p:cNvPr id="10" name="TextBox 9">
            <a:extLst>
              <a:ext uri="{FF2B5EF4-FFF2-40B4-BE49-F238E27FC236}">
                <a16:creationId xmlns:a16="http://schemas.microsoft.com/office/drawing/2014/main" id="{E8899B85-DA9A-440C-A105-7AE1E9CD1141}"/>
              </a:ext>
            </a:extLst>
          </p:cNvPr>
          <p:cNvSpPr txBox="1"/>
          <p:nvPr/>
        </p:nvSpPr>
        <p:spPr>
          <a:xfrm>
            <a:off x="3207248" y="313739"/>
            <a:ext cx="4676912" cy="704039"/>
          </a:xfrm>
          <a:prstGeom prst="rect">
            <a:avLst/>
          </a:prstGeom>
          <a:noFill/>
          <a:ln>
            <a:noFill/>
          </a:ln>
        </p:spPr>
        <p:txBody>
          <a:bodyPr wrap="square">
            <a:spAutoFit/>
          </a:bodyPr>
          <a:lstStyle/>
          <a:p>
            <a:pPr>
              <a:lnSpc>
                <a:spcPct val="107000"/>
              </a:lnSpc>
              <a:spcAft>
                <a:spcPts val="800"/>
              </a:spcAft>
            </a:pPr>
            <a:r>
              <a:rPr lang="en-IN" sz="4000" b="1" dirty="0">
                <a:effectLst/>
                <a:latin typeface="Trebuchet MS" panose="020B0603020202020204" pitchFamily="34" charset="0"/>
                <a:ea typeface="Calibri" panose="020F0502020204030204" pitchFamily="34" charset="0"/>
                <a:cs typeface="Times New Roman" panose="02020603050405020304" pitchFamily="18" charset="0"/>
              </a:rPr>
              <a:t>Risk Analysis using</a:t>
            </a:r>
          </a:p>
        </p:txBody>
      </p:sp>
      <p:pic>
        <p:nvPicPr>
          <p:cNvPr id="11" name="Picture 2" descr="Download Snowflake Computing Logo in SVG Vector or PNG File Format - Logo .wine">
            <a:extLst>
              <a:ext uri="{FF2B5EF4-FFF2-40B4-BE49-F238E27FC236}">
                <a16:creationId xmlns:a16="http://schemas.microsoft.com/office/drawing/2014/main" id="{E69CF8C5-2449-44DF-AECE-C7720F969AF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099" t="33898" r="9753" b="33926"/>
          <a:stretch/>
        </p:blipFill>
        <p:spPr bwMode="auto">
          <a:xfrm>
            <a:off x="7810974" y="313739"/>
            <a:ext cx="2630606" cy="70403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8ACF794F-92F0-473E-8541-AAD8E5B93835}"/>
                  </a:ext>
                </a:extLst>
              </p:cNvPr>
              <p:cNvGraphicFramePr>
                <a:graphicFrameLocks noChangeAspect="1"/>
              </p:cNvGraphicFramePr>
              <p:nvPr>
                <p:extLst>
                  <p:ext uri="{D42A27DB-BD31-4B8C-83A1-F6EECF244321}">
                    <p14:modId xmlns:p14="http://schemas.microsoft.com/office/powerpoint/2010/main" val="1178615604"/>
                  </p:ext>
                </p:extLst>
              </p:nvPr>
            </p:nvGraphicFramePr>
            <p:xfrm>
              <a:off x="11312433" y="6355624"/>
              <a:ext cx="792480" cy="445770"/>
            </p:xfrm>
            <a:graphic>
              <a:graphicData uri="http://schemas.microsoft.com/office/powerpoint/2016/slidezoom">
                <pslz:sldZm>
                  <pslz:sldZmObj sldId="343" cId="2644591604">
                    <pslz:zmPr id="{AB003FB4-2331-4ED1-A4E0-EF481D88382F}" returnToParent="0" transitionDur="1000">
                      <p166:blipFill xmlns:p166="http://schemas.microsoft.com/office/powerpoint/2016/6/main">
                        <a:blip r:embed="rId6"/>
                        <a:stretch>
                          <a:fillRect/>
                        </a:stretch>
                      </p166:blipFill>
                      <p166:spPr xmlns:p166="http://schemas.microsoft.com/office/powerpoint/2016/6/main">
                        <a:xfrm>
                          <a:off x="0" y="0"/>
                          <a:ext cx="792480" cy="445770"/>
                        </a:xfrm>
                        <a:prstGeom prst="rect">
                          <a:avLst/>
                        </a:prstGeom>
                      </p166:spPr>
                    </pslz:zmPr>
                  </pslz:sldZmObj>
                </pslz:sldZm>
              </a:graphicData>
            </a:graphic>
          </p:graphicFrame>
        </mc:Choice>
        <mc:Fallback xmlns="">
          <p:pic>
            <p:nvPicPr>
              <p:cNvPr id="4" name="Slide Zoom 3">
                <a:hlinkClick r:id="rId7" action="ppaction://hlinksldjump"/>
                <a:extLst>
                  <a:ext uri="{FF2B5EF4-FFF2-40B4-BE49-F238E27FC236}">
                    <a16:creationId xmlns:a16="http://schemas.microsoft.com/office/drawing/2014/main" id="{8ACF794F-92F0-473E-8541-AAD8E5B93835}"/>
                  </a:ext>
                </a:extLst>
              </p:cNvPr>
              <p:cNvPicPr>
                <a:picLocks noGrp="1" noRot="1" noChangeAspect="1" noMove="1" noResize="1" noEditPoints="1" noAdjustHandles="1" noChangeArrowheads="1" noChangeShapeType="1"/>
              </p:cNvPicPr>
              <p:nvPr/>
            </p:nvPicPr>
            <p:blipFill>
              <a:blip r:embed="rId8"/>
              <a:stretch>
                <a:fillRect/>
              </a:stretch>
            </p:blipFill>
            <p:spPr>
              <a:xfrm>
                <a:off x="11312433" y="6355624"/>
                <a:ext cx="792480" cy="445770"/>
              </a:xfrm>
              <a:prstGeom prst="rect">
                <a:avLst/>
              </a:prstGeom>
            </p:spPr>
          </p:pic>
        </mc:Fallback>
      </mc:AlternateContent>
    </p:spTree>
    <p:extLst>
      <p:ext uri="{BB962C8B-B14F-4D97-AF65-F5344CB8AC3E}">
        <p14:creationId xmlns:p14="http://schemas.microsoft.com/office/powerpoint/2010/main" val="1416706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F536D5-37C8-9CE4-AA39-858AD9A9FFF1}"/>
              </a:ext>
            </a:extLst>
          </p:cNvPr>
          <p:cNvSpPr/>
          <p:nvPr/>
        </p:nvSpPr>
        <p:spPr>
          <a:xfrm>
            <a:off x="615522" y="1786392"/>
            <a:ext cx="11004978" cy="923330"/>
          </a:xfrm>
          <a:prstGeom prst="rect">
            <a:avLst/>
          </a:prstGeom>
        </p:spPr>
        <p:txBody>
          <a:bodyPr wrap="square">
            <a:spAutoFit/>
          </a:bodyPr>
          <a:lstStyle/>
          <a:p>
            <a:r>
              <a:rPr lang="en-IN" b="1" dirty="0">
                <a:solidFill>
                  <a:srgbClr val="0070C0"/>
                </a:solidFill>
                <a:latin typeface="Bahnschrift" panose="020B0502040204020203" pitchFamily="34" charset="0"/>
              </a:rPr>
              <a:t>Data Ingestion : </a:t>
            </a:r>
            <a:r>
              <a:rPr lang="en-US" b="1" dirty="0">
                <a:latin typeface="Bahnschrift" panose="020B0502040204020203" pitchFamily="34" charset="0"/>
              </a:rPr>
              <a:t>Data Ingestion Pipeline from Data Lake Storage to Snowflake via External Stage and COPY INTO. From ADLS, the data is then seamlessly moved to Snowflake, a data warehouse platform, in order to facilitate subsequent in-depth analysis and exploration</a:t>
            </a:r>
            <a:endParaRPr lang="en-IN" b="1" dirty="0">
              <a:latin typeface="Bahnschrift" panose="020B0502040204020203" pitchFamily="34" charset="0"/>
            </a:endParaRPr>
          </a:p>
        </p:txBody>
      </p:sp>
      <p:pic>
        <p:nvPicPr>
          <p:cNvPr id="3" name="Picture 2">
            <a:extLst>
              <a:ext uri="{FF2B5EF4-FFF2-40B4-BE49-F238E27FC236}">
                <a16:creationId xmlns:a16="http://schemas.microsoft.com/office/drawing/2014/main" id="{CFB46AAF-550D-1A4A-39D4-4070A139805E}"/>
              </a:ext>
            </a:extLst>
          </p:cNvPr>
          <p:cNvPicPr>
            <a:picLocks noChangeAspect="1"/>
          </p:cNvPicPr>
          <p:nvPr/>
        </p:nvPicPr>
        <p:blipFill>
          <a:blip r:embed="rId2"/>
          <a:stretch>
            <a:fillRect/>
          </a:stretch>
        </p:blipFill>
        <p:spPr>
          <a:xfrm>
            <a:off x="733425" y="3351696"/>
            <a:ext cx="4095750" cy="2421311"/>
          </a:xfrm>
          <a:prstGeom prst="rect">
            <a:avLst/>
          </a:prstGeom>
        </p:spPr>
      </p:pic>
      <p:pic>
        <p:nvPicPr>
          <p:cNvPr id="4" name="Picture 3">
            <a:extLst>
              <a:ext uri="{FF2B5EF4-FFF2-40B4-BE49-F238E27FC236}">
                <a16:creationId xmlns:a16="http://schemas.microsoft.com/office/drawing/2014/main" id="{9067BF20-E63C-A18A-D2B8-68E34E3317BD}"/>
              </a:ext>
            </a:extLst>
          </p:cNvPr>
          <p:cNvPicPr>
            <a:picLocks noChangeAspect="1"/>
          </p:cNvPicPr>
          <p:nvPr/>
        </p:nvPicPr>
        <p:blipFill>
          <a:blip r:embed="rId3"/>
          <a:stretch>
            <a:fillRect/>
          </a:stretch>
        </p:blipFill>
        <p:spPr>
          <a:xfrm>
            <a:off x="5651500" y="3429000"/>
            <a:ext cx="6321425" cy="1905369"/>
          </a:xfrm>
          <a:prstGeom prst="rect">
            <a:avLst/>
          </a:prstGeom>
        </p:spPr>
      </p:pic>
      <p:sp>
        <p:nvSpPr>
          <p:cNvPr id="6" name="Rectangle 5">
            <a:extLst>
              <a:ext uri="{FF2B5EF4-FFF2-40B4-BE49-F238E27FC236}">
                <a16:creationId xmlns:a16="http://schemas.microsoft.com/office/drawing/2014/main" id="{3F9D7040-8246-3F06-263A-15ED02A80869}"/>
              </a:ext>
            </a:extLst>
          </p:cNvPr>
          <p:cNvSpPr/>
          <p:nvPr/>
        </p:nvSpPr>
        <p:spPr>
          <a:xfrm>
            <a:off x="899651" y="2880890"/>
            <a:ext cx="3340166" cy="307777"/>
          </a:xfrm>
          <a:prstGeom prst="rect">
            <a:avLst/>
          </a:prstGeom>
        </p:spPr>
        <p:txBody>
          <a:bodyPr wrap="square">
            <a:spAutoFit/>
          </a:bodyPr>
          <a:lstStyle/>
          <a:p>
            <a:pPr algn="ctr"/>
            <a:r>
              <a:rPr lang="en-IN" sz="1400" b="1" dirty="0">
                <a:latin typeface="Bahnschrift" panose="020B0502040204020203" pitchFamily="34" charset="0"/>
              </a:rPr>
              <a:t>Connecting with </a:t>
            </a:r>
            <a:r>
              <a:rPr lang="en-IN" sz="1400" b="1" dirty="0" err="1">
                <a:latin typeface="Bahnschrift" panose="020B0502040204020203" pitchFamily="34" charset="0"/>
              </a:rPr>
              <a:t>SnowSQL</a:t>
            </a:r>
            <a:endParaRPr lang="en-IN" sz="1400" b="1" dirty="0">
              <a:latin typeface="Bahnschrift" panose="020B0502040204020203" pitchFamily="34" charset="0"/>
            </a:endParaRPr>
          </a:p>
        </p:txBody>
      </p:sp>
      <p:sp>
        <p:nvSpPr>
          <p:cNvPr id="7" name="Rectangle 6">
            <a:extLst>
              <a:ext uri="{FF2B5EF4-FFF2-40B4-BE49-F238E27FC236}">
                <a16:creationId xmlns:a16="http://schemas.microsoft.com/office/drawing/2014/main" id="{B2A25054-6127-2566-DEF2-5F3F09F5D7D4}"/>
              </a:ext>
            </a:extLst>
          </p:cNvPr>
          <p:cNvSpPr/>
          <p:nvPr/>
        </p:nvSpPr>
        <p:spPr>
          <a:xfrm>
            <a:off x="6805151" y="3043919"/>
            <a:ext cx="3340166" cy="307777"/>
          </a:xfrm>
          <a:prstGeom prst="rect">
            <a:avLst/>
          </a:prstGeom>
        </p:spPr>
        <p:txBody>
          <a:bodyPr wrap="square">
            <a:spAutoFit/>
          </a:bodyPr>
          <a:lstStyle/>
          <a:p>
            <a:pPr algn="ctr"/>
            <a:r>
              <a:rPr lang="en-US" sz="1400" b="1" dirty="0">
                <a:latin typeface="Bahnschrift" panose="020B0502040204020203" pitchFamily="34" charset="0"/>
              </a:rPr>
              <a:t>C</a:t>
            </a:r>
            <a:r>
              <a:rPr lang="en-IN" sz="1400" b="1" dirty="0">
                <a:latin typeface="Bahnschrift" panose="020B0502040204020203" pitchFamily="34" charset="0"/>
              </a:rPr>
              <a:t>reate File Format</a:t>
            </a:r>
          </a:p>
        </p:txBody>
      </p:sp>
      <p:sp>
        <p:nvSpPr>
          <p:cNvPr id="9" name="TextBox 8">
            <a:extLst>
              <a:ext uri="{FF2B5EF4-FFF2-40B4-BE49-F238E27FC236}">
                <a16:creationId xmlns:a16="http://schemas.microsoft.com/office/drawing/2014/main" id="{6F8D7EE4-C128-4B04-90D8-1EB8CEC10C26}"/>
              </a:ext>
            </a:extLst>
          </p:cNvPr>
          <p:cNvSpPr txBox="1"/>
          <p:nvPr/>
        </p:nvSpPr>
        <p:spPr>
          <a:xfrm>
            <a:off x="3207248" y="313739"/>
            <a:ext cx="4676912" cy="704039"/>
          </a:xfrm>
          <a:prstGeom prst="rect">
            <a:avLst/>
          </a:prstGeom>
          <a:noFill/>
          <a:ln>
            <a:noFill/>
          </a:ln>
        </p:spPr>
        <p:txBody>
          <a:bodyPr wrap="square">
            <a:spAutoFit/>
          </a:bodyPr>
          <a:lstStyle/>
          <a:p>
            <a:pPr>
              <a:lnSpc>
                <a:spcPct val="107000"/>
              </a:lnSpc>
              <a:spcAft>
                <a:spcPts val="800"/>
              </a:spcAft>
            </a:pPr>
            <a:r>
              <a:rPr lang="en-IN" sz="4000" b="1" dirty="0">
                <a:effectLst/>
                <a:latin typeface="Trebuchet MS" panose="020B0603020202020204" pitchFamily="34" charset="0"/>
                <a:ea typeface="Calibri" panose="020F0502020204030204" pitchFamily="34" charset="0"/>
                <a:cs typeface="Times New Roman" panose="02020603050405020304" pitchFamily="18" charset="0"/>
              </a:rPr>
              <a:t>Risk Analysis using</a:t>
            </a:r>
          </a:p>
        </p:txBody>
      </p:sp>
      <p:pic>
        <p:nvPicPr>
          <p:cNvPr id="10" name="Picture 2" descr="Download Snowflake Computing Logo in SVG Vector or PNG File Format - Logo .wine">
            <a:extLst>
              <a:ext uri="{FF2B5EF4-FFF2-40B4-BE49-F238E27FC236}">
                <a16:creationId xmlns:a16="http://schemas.microsoft.com/office/drawing/2014/main" id="{C46140BF-FE41-48ED-8CC7-0B529C679D9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099" t="33898" r="9753" b="33926"/>
          <a:stretch/>
        </p:blipFill>
        <p:spPr bwMode="auto">
          <a:xfrm>
            <a:off x="7810974" y="313739"/>
            <a:ext cx="2630606" cy="70403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F57F58EF-5E64-43C9-8243-56F79111F5E4}"/>
                  </a:ext>
                </a:extLst>
              </p:cNvPr>
              <p:cNvGraphicFramePr>
                <a:graphicFrameLocks noChangeAspect="1"/>
              </p:cNvGraphicFramePr>
              <p:nvPr>
                <p:extLst>
                  <p:ext uri="{D42A27DB-BD31-4B8C-83A1-F6EECF244321}">
                    <p14:modId xmlns:p14="http://schemas.microsoft.com/office/powerpoint/2010/main" val="3594820282"/>
                  </p:ext>
                </p:extLst>
              </p:nvPr>
            </p:nvGraphicFramePr>
            <p:xfrm>
              <a:off x="5375123" y="6458671"/>
              <a:ext cx="552754" cy="310924"/>
            </p:xfrm>
            <a:graphic>
              <a:graphicData uri="http://schemas.microsoft.com/office/powerpoint/2016/slidezoom">
                <pslz:sldZm>
                  <pslz:sldZmObj sldId="344" cId="807268650">
                    <pslz:zmPr id="{607ABE74-6132-4292-BA4A-0EC58ED9B977}" returnToParent="0" transitionDur="1000">
                      <p166:blipFill xmlns:p166="http://schemas.microsoft.com/office/powerpoint/2016/6/main">
                        <a:blip r:embed="rId5"/>
                        <a:stretch>
                          <a:fillRect/>
                        </a:stretch>
                      </p166:blipFill>
                      <p166:spPr xmlns:p166="http://schemas.microsoft.com/office/powerpoint/2016/6/main">
                        <a:xfrm>
                          <a:off x="0" y="0"/>
                          <a:ext cx="552754" cy="310924"/>
                        </a:xfrm>
                        <a:prstGeom prst="rect">
                          <a:avLst/>
                        </a:prstGeom>
                      </p166:spPr>
                    </pslz:zmPr>
                  </pslz:sldZmObj>
                </pslz:sldZm>
              </a:graphicData>
            </a:graphic>
          </p:graphicFrame>
        </mc:Choice>
        <mc:Fallback xmlns="">
          <p:pic>
            <p:nvPicPr>
              <p:cNvPr id="8" name="Slide Zoom 7">
                <a:hlinkClick r:id="rId6" action="ppaction://hlinksldjump"/>
                <a:extLst>
                  <a:ext uri="{FF2B5EF4-FFF2-40B4-BE49-F238E27FC236}">
                    <a16:creationId xmlns:a16="http://schemas.microsoft.com/office/drawing/2014/main" id="{F57F58EF-5E64-43C9-8243-56F79111F5E4}"/>
                  </a:ext>
                </a:extLst>
              </p:cNvPr>
              <p:cNvPicPr>
                <a:picLocks noGrp="1" noRot="1" noChangeAspect="1" noMove="1" noResize="1" noEditPoints="1" noAdjustHandles="1" noChangeArrowheads="1" noChangeShapeType="1"/>
              </p:cNvPicPr>
              <p:nvPr/>
            </p:nvPicPr>
            <p:blipFill>
              <a:blip r:embed="rId7"/>
              <a:stretch>
                <a:fillRect/>
              </a:stretch>
            </p:blipFill>
            <p:spPr>
              <a:xfrm>
                <a:off x="5375123" y="6458671"/>
                <a:ext cx="552754" cy="310924"/>
              </a:xfrm>
              <a:prstGeom prst="rect">
                <a:avLst/>
              </a:prstGeom>
            </p:spPr>
          </p:pic>
        </mc:Fallback>
      </mc:AlternateContent>
    </p:spTree>
    <p:extLst>
      <p:ext uri="{BB962C8B-B14F-4D97-AF65-F5344CB8AC3E}">
        <p14:creationId xmlns:p14="http://schemas.microsoft.com/office/powerpoint/2010/main" val="2644591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F9D7040-8246-3F06-263A-15ED02A80869}"/>
              </a:ext>
            </a:extLst>
          </p:cNvPr>
          <p:cNvSpPr/>
          <p:nvPr/>
        </p:nvSpPr>
        <p:spPr>
          <a:xfrm>
            <a:off x="982345" y="1575859"/>
            <a:ext cx="2517697" cy="369332"/>
          </a:xfrm>
          <a:prstGeom prst="rect">
            <a:avLst/>
          </a:prstGeom>
        </p:spPr>
        <p:txBody>
          <a:bodyPr wrap="square">
            <a:spAutoFit/>
          </a:bodyPr>
          <a:lstStyle/>
          <a:p>
            <a:pPr algn="ctr"/>
            <a:r>
              <a:rPr lang="en-IN" b="1" dirty="0">
                <a:latin typeface="Bahnschrift" panose="020B0502040204020203" pitchFamily="34" charset="0"/>
              </a:rPr>
              <a:t>Create External Stage</a:t>
            </a:r>
          </a:p>
        </p:txBody>
      </p:sp>
      <p:sp>
        <p:nvSpPr>
          <p:cNvPr id="7" name="Rectangle 6">
            <a:extLst>
              <a:ext uri="{FF2B5EF4-FFF2-40B4-BE49-F238E27FC236}">
                <a16:creationId xmlns:a16="http://schemas.microsoft.com/office/drawing/2014/main" id="{B2A25054-6127-2566-DEF2-5F3F09F5D7D4}"/>
              </a:ext>
            </a:extLst>
          </p:cNvPr>
          <p:cNvSpPr/>
          <p:nvPr/>
        </p:nvSpPr>
        <p:spPr>
          <a:xfrm>
            <a:off x="982345" y="4032974"/>
            <a:ext cx="3961909" cy="369332"/>
          </a:xfrm>
          <a:prstGeom prst="rect">
            <a:avLst/>
          </a:prstGeom>
        </p:spPr>
        <p:txBody>
          <a:bodyPr wrap="square">
            <a:spAutoFit/>
          </a:bodyPr>
          <a:lstStyle/>
          <a:p>
            <a:pPr algn="ctr"/>
            <a:r>
              <a:rPr lang="en-US" b="1" dirty="0">
                <a:latin typeface="Bahnschrift" panose="020B0502040204020203" pitchFamily="34" charset="0"/>
              </a:rPr>
              <a:t>Copy Into Snowflake Internal Table</a:t>
            </a:r>
            <a:endParaRPr lang="en-IN" b="1" dirty="0">
              <a:latin typeface="Bahnschrift" panose="020B0502040204020203" pitchFamily="34" charset="0"/>
            </a:endParaRPr>
          </a:p>
        </p:txBody>
      </p:sp>
      <p:pic>
        <p:nvPicPr>
          <p:cNvPr id="5" name="Picture 4">
            <a:extLst>
              <a:ext uri="{FF2B5EF4-FFF2-40B4-BE49-F238E27FC236}">
                <a16:creationId xmlns:a16="http://schemas.microsoft.com/office/drawing/2014/main" id="{D9E29D91-7B09-E9B4-E017-FCEA122C8137}"/>
              </a:ext>
            </a:extLst>
          </p:cNvPr>
          <p:cNvPicPr>
            <a:picLocks noChangeAspect="1"/>
          </p:cNvPicPr>
          <p:nvPr/>
        </p:nvPicPr>
        <p:blipFill>
          <a:blip r:embed="rId2"/>
          <a:stretch>
            <a:fillRect/>
          </a:stretch>
        </p:blipFill>
        <p:spPr>
          <a:xfrm>
            <a:off x="982345" y="2013285"/>
            <a:ext cx="9454330" cy="1668596"/>
          </a:xfrm>
          <a:prstGeom prst="rect">
            <a:avLst/>
          </a:prstGeom>
        </p:spPr>
      </p:pic>
      <p:pic>
        <p:nvPicPr>
          <p:cNvPr id="9" name="Picture 8">
            <a:extLst>
              <a:ext uri="{FF2B5EF4-FFF2-40B4-BE49-F238E27FC236}">
                <a16:creationId xmlns:a16="http://schemas.microsoft.com/office/drawing/2014/main" id="{EFF2C621-7DE3-5B9A-B6BF-E198C40215DE}"/>
              </a:ext>
            </a:extLst>
          </p:cNvPr>
          <p:cNvPicPr>
            <a:picLocks noChangeAspect="1"/>
          </p:cNvPicPr>
          <p:nvPr/>
        </p:nvPicPr>
        <p:blipFill>
          <a:blip r:embed="rId3"/>
          <a:stretch>
            <a:fillRect/>
          </a:stretch>
        </p:blipFill>
        <p:spPr>
          <a:xfrm>
            <a:off x="982345" y="4437142"/>
            <a:ext cx="8342630" cy="1899413"/>
          </a:xfrm>
          <a:prstGeom prst="rect">
            <a:avLst/>
          </a:prstGeom>
        </p:spPr>
      </p:pic>
      <p:sp>
        <p:nvSpPr>
          <p:cNvPr id="10" name="TextBox 9">
            <a:extLst>
              <a:ext uri="{FF2B5EF4-FFF2-40B4-BE49-F238E27FC236}">
                <a16:creationId xmlns:a16="http://schemas.microsoft.com/office/drawing/2014/main" id="{B6D105D3-1862-4C38-B6DE-53F89FEB973B}"/>
              </a:ext>
            </a:extLst>
          </p:cNvPr>
          <p:cNvSpPr txBox="1"/>
          <p:nvPr/>
        </p:nvSpPr>
        <p:spPr>
          <a:xfrm>
            <a:off x="3207248" y="313739"/>
            <a:ext cx="4676912" cy="704039"/>
          </a:xfrm>
          <a:prstGeom prst="rect">
            <a:avLst/>
          </a:prstGeom>
          <a:noFill/>
          <a:ln>
            <a:noFill/>
          </a:ln>
        </p:spPr>
        <p:txBody>
          <a:bodyPr wrap="square">
            <a:spAutoFit/>
          </a:bodyPr>
          <a:lstStyle/>
          <a:p>
            <a:pPr>
              <a:lnSpc>
                <a:spcPct val="107000"/>
              </a:lnSpc>
              <a:spcAft>
                <a:spcPts val="800"/>
              </a:spcAft>
            </a:pPr>
            <a:r>
              <a:rPr lang="en-IN" sz="4000" b="1" dirty="0">
                <a:effectLst/>
                <a:latin typeface="Trebuchet MS" panose="020B0603020202020204" pitchFamily="34" charset="0"/>
                <a:ea typeface="Calibri" panose="020F0502020204030204" pitchFamily="34" charset="0"/>
                <a:cs typeface="Times New Roman" panose="02020603050405020304" pitchFamily="18" charset="0"/>
              </a:rPr>
              <a:t>Risk Analysis using</a:t>
            </a:r>
          </a:p>
        </p:txBody>
      </p:sp>
      <p:pic>
        <p:nvPicPr>
          <p:cNvPr id="11" name="Picture 2" descr="Download Snowflake Computing Logo in SVG Vector or PNG File Format - Logo .wine">
            <a:extLst>
              <a:ext uri="{FF2B5EF4-FFF2-40B4-BE49-F238E27FC236}">
                <a16:creationId xmlns:a16="http://schemas.microsoft.com/office/drawing/2014/main" id="{D9DEBE1B-22F6-4AF0-89A0-4EDE13726D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099" t="33898" r="9753" b="33926"/>
          <a:stretch/>
        </p:blipFill>
        <p:spPr bwMode="auto">
          <a:xfrm>
            <a:off x="7810974" y="313739"/>
            <a:ext cx="2630606" cy="70403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DF9F225F-7A94-4517-919A-B32F9C9B98B6}"/>
                  </a:ext>
                </a:extLst>
              </p:cNvPr>
              <p:cNvGraphicFramePr>
                <a:graphicFrameLocks noChangeAspect="1"/>
              </p:cNvGraphicFramePr>
              <p:nvPr>
                <p:extLst>
                  <p:ext uri="{D42A27DB-BD31-4B8C-83A1-F6EECF244321}">
                    <p14:modId xmlns:p14="http://schemas.microsoft.com/office/powerpoint/2010/main" val="3720623076"/>
                  </p:ext>
                </p:extLst>
              </p:nvPr>
            </p:nvGraphicFramePr>
            <p:xfrm>
              <a:off x="11263365" y="6336555"/>
              <a:ext cx="928635" cy="522357"/>
            </p:xfrm>
            <a:graphic>
              <a:graphicData uri="http://schemas.microsoft.com/office/powerpoint/2016/slidezoom">
                <pslz:sldZm>
                  <pslz:sldZmObj sldId="345" cId="2153514050">
                    <pslz:zmPr id="{E6319D16-E546-4359-B7D0-533152DF85D3}" returnToParent="0" transitionDur="1000">
                      <p166:blipFill xmlns:p166="http://schemas.microsoft.com/office/powerpoint/2016/6/main">
                        <a:blip r:embed="rId5"/>
                        <a:stretch>
                          <a:fillRect/>
                        </a:stretch>
                      </p166:blipFill>
                      <p166:spPr xmlns:p166="http://schemas.microsoft.com/office/powerpoint/2016/6/main">
                        <a:xfrm>
                          <a:off x="0" y="0"/>
                          <a:ext cx="928635" cy="522357"/>
                        </a:xfrm>
                        <a:prstGeom prst="rect">
                          <a:avLst/>
                        </a:prstGeom>
                      </p166:spPr>
                    </pslz:zmPr>
                  </pslz:sldZmObj>
                </pslz:sldZm>
              </a:graphicData>
            </a:graphic>
          </p:graphicFrame>
        </mc:Choice>
        <mc:Fallback xmlns="">
          <p:pic>
            <p:nvPicPr>
              <p:cNvPr id="3" name="Slide Zoom 2">
                <a:hlinkClick r:id="rId6" action="ppaction://hlinksldjump"/>
                <a:extLst>
                  <a:ext uri="{FF2B5EF4-FFF2-40B4-BE49-F238E27FC236}">
                    <a16:creationId xmlns:a16="http://schemas.microsoft.com/office/drawing/2014/main" id="{DF9F225F-7A94-4517-919A-B32F9C9B98B6}"/>
                  </a:ext>
                </a:extLst>
              </p:cNvPr>
              <p:cNvPicPr>
                <a:picLocks noGrp="1" noRot="1" noChangeAspect="1" noMove="1" noResize="1" noEditPoints="1" noAdjustHandles="1" noChangeArrowheads="1" noChangeShapeType="1"/>
              </p:cNvPicPr>
              <p:nvPr/>
            </p:nvPicPr>
            <p:blipFill>
              <a:blip r:embed="rId7"/>
              <a:stretch>
                <a:fillRect/>
              </a:stretch>
            </p:blipFill>
            <p:spPr>
              <a:xfrm>
                <a:off x="11263365" y="6336555"/>
                <a:ext cx="928635" cy="522357"/>
              </a:xfrm>
              <a:prstGeom prst="rect">
                <a:avLst/>
              </a:prstGeom>
            </p:spPr>
          </p:pic>
        </mc:Fallback>
      </mc:AlternateContent>
    </p:spTree>
    <p:extLst>
      <p:ext uri="{BB962C8B-B14F-4D97-AF65-F5344CB8AC3E}">
        <p14:creationId xmlns:p14="http://schemas.microsoft.com/office/powerpoint/2010/main" val="8072686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F536D5-37C8-9CE4-AA39-858AD9A9FFF1}"/>
              </a:ext>
            </a:extLst>
          </p:cNvPr>
          <p:cNvSpPr/>
          <p:nvPr/>
        </p:nvSpPr>
        <p:spPr>
          <a:xfrm>
            <a:off x="626216" y="1421063"/>
            <a:ext cx="11004978" cy="646331"/>
          </a:xfrm>
          <a:prstGeom prst="rect">
            <a:avLst/>
          </a:prstGeom>
        </p:spPr>
        <p:txBody>
          <a:bodyPr wrap="square">
            <a:spAutoFit/>
          </a:bodyPr>
          <a:lstStyle/>
          <a:p>
            <a:r>
              <a:rPr lang="en-IN" b="1" dirty="0">
                <a:solidFill>
                  <a:srgbClr val="0070C0"/>
                </a:solidFill>
                <a:latin typeface="Bahnschrift" panose="020B0502040204020203" pitchFamily="34" charset="0"/>
              </a:rPr>
              <a:t>Data Processing/ Analysis : </a:t>
            </a:r>
            <a:r>
              <a:rPr lang="en-US" b="1" dirty="0">
                <a:latin typeface="Bahnschrift" panose="020B0502040204020203" pitchFamily="34" charset="0"/>
              </a:rPr>
              <a:t>Rounding of age to range of 10s  and add SEXNAME to the data using SQL Joins.</a:t>
            </a:r>
            <a:endParaRPr lang="en-IN" b="1" dirty="0">
              <a:latin typeface="Bahnschrift" panose="020B0502040204020203" pitchFamily="34" charset="0"/>
            </a:endParaRPr>
          </a:p>
        </p:txBody>
      </p:sp>
      <p:sp>
        <p:nvSpPr>
          <p:cNvPr id="3" name="TextBox 2">
            <a:extLst>
              <a:ext uri="{FF2B5EF4-FFF2-40B4-BE49-F238E27FC236}">
                <a16:creationId xmlns:a16="http://schemas.microsoft.com/office/drawing/2014/main" id="{A7291A83-A13C-009E-8D9D-9E1AEA4D07A1}"/>
              </a:ext>
            </a:extLst>
          </p:cNvPr>
          <p:cNvSpPr txBox="1"/>
          <p:nvPr/>
        </p:nvSpPr>
        <p:spPr>
          <a:xfrm>
            <a:off x="626216" y="2211466"/>
            <a:ext cx="4590117" cy="1000659"/>
          </a:xfrm>
          <a:prstGeom prst="rect">
            <a:avLst/>
          </a:prstGeom>
        </p:spPr>
        <p:txBody>
          <a:bodyPr wrap="square" rtlCol="0">
            <a:spAutoFit/>
          </a:bodyPr>
          <a:lstStyle/>
          <a:p>
            <a:pPr>
              <a:lnSpc>
                <a:spcPct val="107000"/>
              </a:lnSpc>
              <a:spcBef>
                <a:spcPts val="200"/>
              </a:spcBef>
            </a:pPr>
            <a:r>
              <a:rPr lang="en-US" sz="1400" b="1" dirty="0">
                <a:solidFill>
                  <a:srgbClr val="C00000"/>
                </a:solidFill>
                <a:latin typeface="Bahnschrift" panose="020B0502040204020203" pitchFamily="34" charset="0"/>
              </a:rPr>
              <a:t>Create Gender table and insert values </a:t>
            </a:r>
            <a:endParaRPr lang="en-IN" sz="1400" b="1" dirty="0">
              <a:solidFill>
                <a:srgbClr val="C00000"/>
              </a:solidFill>
              <a:latin typeface="Bahnschrift" panose="020B0502040204020203" pitchFamily="34" charset="0"/>
            </a:endParaRPr>
          </a:p>
          <a:p>
            <a:pPr>
              <a:lnSpc>
                <a:spcPct val="107000"/>
              </a:lnSpc>
              <a:spcAft>
                <a:spcPts val="800"/>
              </a:spcAft>
            </a:pPr>
            <a:r>
              <a:rPr lang="en-US" sz="1200" b="1" dirty="0">
                <a:latin typeface="Bahnschrift" panose="020B0502040204020203" pitchFamily="34" charset="0"/>
              </a:rPr>
              <a:t>Create table gender ( </a:t>
            </a:r>
            <a:r>
              <a:rPr lang="en-US" sz="1200" b="1" dirty="0" err="1">
                <a:latin typeface="Bahnschrift" panose="020B0502040204020203" pitchFamily="34" charset="0"/>
              </a:rPr>
              <a:t>sex_code</a:t>
            </a:r>
            <a:r>
              <a:rPr lang="en-US" sz="1200" b="1" dirty="0">
                <a:latin typeface="Bahnschrift" panose="020B0502040204020203" pitchFamily="34" charset="0"/>
              </a:rPr>
              <a:t> int, </a:t>
            </a:r>
            <a:r>
              <a:rPr lang="en-US" sz="1200" b="1" dirty="0" err="1">
                <a:latin typeface="Bahnschrift" panose="020B0502040204020203" pitchFamily="34" charset="0"/>
              </a:rPr>
              <a:t>sex_name</a:t>
            </a:r>
            <a:r>
              <a:rPr lang="en-US" sz="1200" b="1" dirty="0">
                <a:latin typeface="Bahnschrift" panose="020B0502040204020203" pitchFamily="34" charset="0"/>
              </a:rPr>
              <a:t> varchar(50) );</a:t>
            </a:r>
          </a:p>
          <a:p>
            <a:pPr>
              <a:lnSpc>
                <a:spcPct val="107000"/>
              </a:lnSpc>
              <a:spcAft>
                <a:spcPts val="800"/>
              </a:spcAft>
            </a:pPr>
            <a:r>
              <a:rPr lang="en-US" sz="1200" b="1" dirty="0">
                <a:latin typeface="Bahnschrift" panose="020B0502040204020203" pitchFamily="34" charset="0"/>
              </a:rPr>
              <a:t>select *, FLOOR((Age + 5) / 10) * 10 AS </a:t>
            </a:r>
            <a:r>
              <a:rPr lang="en-US" sz="1200" b="1" dirty="0" err="1">
                <a:latin typeface="Bahnschrift" panose="020B0502040204020203" pitchFamily="34" charset="0"/>
              </a:rPr>
              <a:t>RoundedAgefrom</a:t>
            </a:r>
            <a:r>
              <a:rPr lang="en-US" sz="1200" b="1" dirty="0">
                <a:latin typeface="Bahnschrift" panose="020B0502040204020203" pitchFamily="34" charset="0"/>
              </a:rPr>
              <a:t> </a:t>
            </a:r>
            <a:r>
              <a:rPr lang="en-US" sz="1200" b="1" dirty="0" err="1">
                <a:latin typeface="Bahnschrift" panose="020B0502040204020203" pitchFamily="34" charset="0"/>
              </a:rPr>
              <a:t>cc_default</a:t>
            </a:r>
            <a:r>
              <a:rPr lang="en-US" sz="1200" b="1" dirty="0">
                <a:latin typeface="Bahnschrift" panose="020B0502040204020203" pitchFamily="34" charset="0"/>
              </a:rPr>
              <a:t> c inner join gender g on </a:t>
            </a:r>
            <a:r>
              <a:rPr lang="en-US" sz="1200" b="1" dirty="0" err="1">
                <a:latin typeface="Bahnschrift" panose="020B0502040204020203" pitchFamily="34" charset="0"/>
              </a:rPr>
              <a:t>c.sex</a:t>
            </a:r>
            <a:r>
              <a:rPr lang="en-US" sz="1200" b="1" dirty="0">
                <a:latin typeface="Bahnschrift" panose="020B0502040204020203" pitchFamily="34" charset="0"/>
              </a:rPr>
              <a:t>=</a:t>
            </a:r>
            <a:r>
              <a:rPr lang="en-US" sz="1200" b="1" dirty="0" err="1">
                <a:latin typeface="Bahnschrift" panose="020B0502040204020203" pitchFamily="34" charset="0"/>
              </a:rPr>
              <a:t>g.sex_code</a:t>
            </a:r>
            <a:r>
              <a:rPr lang="en-US" sz="1200" b="1" dirty="0">
                <a:latin typeface="Bahnschrift" panose="020B0502040204020203" pitchFamily="34" charset="0"/>
              </a:rPr>
              <a:t>;</a:t>
            </a:r>
            <a:endParaRPr lang="en-IN" sz="1200" b="1" dirty="0">
              <a:latin typeface="Bahnschrift" panose="020B0502040204020203" pitchFamily="34" charset="0"/>
            </a:endParaRPr>
          </a:p>
        </p:txBody>
      </p:sp>
      <p:pic>
        <p:nvPicPr>
          <p:cNvPr id="5" name="Picture 4">
            <a:extLst>
              <a:ext uri="{FF2B5EF4-FFF2-40B4-BE49-F238E27FC236}">
                <a16:creationId xmlns:a16="http://schemas.microsoft.com/office/drawing/2014/main" id="{ADFB1D56-33E5-8ACE-68DA-77FAB62F87EF}"/>
              </a:ext>
            </a:extLst>
          </p:cNvPr>
          <p:cNvPicPr>
            <a:picLocks noChangeAspect="1"/>
          </p:cNvPicPr>
          <p:nvPr/>
        </p:nvPicPr>
        <p:blipFill>
          <a:blip r:embed="rId2"/>
          <a:stretch>
            <a:fillRect/>
          </a:stretch>
        </p:blipFill>
        <p:spPr>
          <a:xfrm>
            <a:off x="6079546" y="2258556"/>
            <a:ext cx="6019445" cy="4333443"/>
          </a:xfrm>
          <a:prstGeom prst="rect">
            <a:avLst/>
          </a:prstGeom>
        </p:spPr>
      </p:pic>
      <p:sp>
        <p:nvSpPr>
          <p:cNvPr id="7" name="TextBox 6">
            <a:extLst>
              <a:ext uri="{FF2B5EF4-FFF2-40B4-BE49-F238E27FC236}">
                <a16:creationId xmlns:a16="http://schemas.microsoft.com/office/drawing/2014/main" id="{EEDD65BB-0ADA-44BB-A3D3-C625BF6601E2}"/>
              </a:ext>
            </a:extLst>
          </p:cNvPr>
          <p:cNvSpPr txBox="1"/>
          <p:nvPr/>
        </p:nvSpPr>
        <p:spPr>
          <a:xfrm>
            <a:off x="3207248" y="313739"/>
            <a:ext cx="4676912" cy="704039"/>
          </a:xfrm>
          <a:prstGeom prst="rect">
            <a:avLst/>
          </a:prstGeom>
          <a:noFill/>
          <a:ln>
            <a:noFill/>
          </a:ln>
        </p:spPr>
        <p:txBody>
          <a:bodyPr wrap="square">
            <a:spAutoFit/>
          </a:bodyPr>
          <a:lstStyle/>
          <a:p>
            <a:pPr>
              <a:lnSpc>
                <a:spcPct val="107000"/>
              </a:lnSpc>
              <a:spcAft>
                <a:spcPts val="800"/>
              </a:spcAft>
            </a:pPr>
            <a:r>
              <a:rPr lang="en-IN" sz="4000" b="1" dirty="0">
                <a:effectLst/>
                <a:latin typeface="Trebuchet MS" panose="020B0603020202020204" pitchFamily="34" charset="0"/>
                <a:ea typeface="Calibri" panose="020F0502020204030204" pitchFamily="34" charset="0"/>
                <a:cs typeface="Times New Roman" panose="02020603050405020304" pitchFamily="18" charset="0"/>
              </a:rPr>
              <a:t>Risk Analysis using</a:t>
            </a:r>
          </a:p>
        </p:txBody>
      </p:sp>
      <p:pic>
        <p:nvPicPr>
          <p:cNvPr id="9" name="Picture 2" descr="Download Snowflake Computing Logo in SVG Vector or PNG File Format - Logo .wine">
            <a:extLst>
              <a:ext uri="{FF2B5EF4-FFF2-40B4-BE49-F238E27FC236}">
                <a16:creationId xmlns:a16="http://schemas.microsoft.com/office/drawing/2014/main" id="{977883B7-C3CD-458F-8357-32C1DB4E59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99" t="33898" r="9753" b="33926"/>
          <a:stretch/>
        </p:blipFill>
        <p:spPr bwMode="auto">
          <a:xfrm>
            <a:off x="7810974" y="313739"/>
            <a:ext cx="2630606" cy="70403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48620F12-7292-4692-A505-7D67894B1FA6}"/>
                  </a:ext>
                </a:extLst>
              </p:cNvPr>
              <p:cNvGraphicFramePr>
                <a:graphicFrameLocks noChangeAspect="1"/>
              </p:cNvGraphicFramePr>
              <p:nvPr>
                <p:extLst>
                  <p:ext uri="{D42A27DB-BD31-4B8C-83A1-F6EECF244321}">
                    <p14:modId xmlns:p14="http://schemas.microsoft.com/office/powerpoint/2010/main" val="1628582271"/>
                  </p:ext>
                </p:extLst>
              </p:nvPr>
            </p:nvGraphicFramePr>
            <p:xfrm>
              <a:off x="93009" y="6160925"/>
              <a:ext cx="766354" cy="431074"/>
            </p:xfrm>
            <a:graphic>
              <a:graphicData uri="http://schemas.microsoft.com/office/powerpoint/2016/slidezoom">
                <pslz:sldZm>
                  <pslz:sldZmObj sldId="346" cId="3381246645">
                    <pslz:zmPr id="{A353B87D-25EE-4CB6-8C84-F22CB620039E}" returnToParent="0" transitionDur="1000">
                      <p166:blipFill xmlns:p166="http://schemas.microsoft.com/office/powerpoint/2016/6/main">
                        <a:blip r:embed="rId4"/>
                        <a:stretch>
                          <a:fillRect/>
                        </a:stretch>
                      </p166:blipFill>
                      <p166:spPr xmlns:p166="http://schemas.microsoft.com/office/powerpoint/2016/6/main">
                        <a:xfrm>
                          <a:off x="0" y="0"/>
                          <a:ext cx="766354" cy="431074"/>
                        </a:xfrm>
                        <a:prstGeom prst="rect">
                          <a:avLst/>
                        </a:prstGeom>
                      </p166:spPr>
                    </pslz:zmPr>
                  </pslz:sldZmObj>
                </pslz:sldZm>
              </a:graphicData>
            </a:graphic>
          </p:graphicFrame>
        </mc:Choice>
        <mc:Fallback xmlns="">
          <p:pic>
            <p:nvPicPr>
              <p:cNvPr id="6" name="Slide Zoom 5">
                <a:hlinkClick r:id="rId5" action="ppaction://hlinksldjump"/>
                <a:extLst>
                  <a:ext uri="{FF2B5EF4-FFF2-40B4-BE49-F238E27FC236}">
                    <a16:creationId xmlns:a16="http://schemas.microsoft.com/office/drawing/2014/main" id="{48620F12-7292-4692-A505-7D67894B1FA6}"/>
                  </a:ext>
                </a:extLst>
              </p:cNvPr>
              <p:cNvPicPr>
                <a:picLocks noGrp="1" noRot="1" noChangeAspect="1" noMove="1" noResize="1" noEditPoints="1" noAdjustHandles="1" noChangeArrowheads="1" noChangeShapeType="1"/>
              </p:cNvPicPr>
              <p:nvPr/>
            </p:nvPicPr>
            <p:blipFill>
              <a:blip r:embed="rId6"/>
              <a:stretch>
                <a:fillRect/>
              </a:stretch>
            </p:blipFill>
            <p:spPr>
              <a:xfrm>
                <a:off x="93009" y="6160925"/>
                <a:ext cx="766354" cy="431074"/>
              </a:xfrm>
              <a:prstGeom prst="rect">
                <a:avLst/>
              </a:prstGeom>
            </p:spPr>
          </p:pic>
        </mc:Fallback>
      </mc:AlternateContent>
      <p:pic>
        <p:nvPicPr>
          <p:cNvPr id="10" name="Picture 9">
            <a:extLst>
              <a:ext uri="{FF2B5EF4-FFF2-40B4-BE49-F238E27FC236}">
                <a16:creationId xmlns:a16="http://schemas.microsoft.com/office/drawing/2014/main" id="{50725152-83F6-4624-901C-1D12B652F1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1820" y="3308172"/>
            <a:ext cx="5753219" cy="2755326"/>
          </a:xfrm>
          <a:prstGeom prst="rect">
            <a:avLst/>
          </a:prstGeom>
          <a:ln>
            <a:noFill/>
          </a:ln>
          <a:effectLst>
            <a:outerShdw blurRad="190500" algn="tl" rotWithShape="0">
              <a:srgbClr val="000000">
                <a:alpha val="70000"/>
              </a:srgbClr>
            </a:outerShdw>
          </a:effectLst>
        </p:spPr>
      </p:pic>
      <p:sp>
        <p:nvSpPr>
          <p:cNvPr id="11" name="Oval 10">
            <a:extLst>
              <a:ext uri="{FF2B5EF4-FFF2-40B4-BE49-F238E27FC236}">
                <a16:creationId xmlns:a16="http://schemas.microsoft.com/office/drawing/2014/main" id="{61E1C2DA-CA71-421D-8286-3DAE68ADDD97}"/>
              </a:ext>
            </a:extLst>
          </p:cNvPr>
          <p:cNvSpPr/>
          <p:nvPr/>
        </p:nvSpPr>
        <p:spPr>
          <a:xfrm rot="1515955">
            <a:off x="5145739" y="2959566"/>
            <a:ext cx="1004401" cy="938866"/>
          </a:xfrm>
          <a:prstGeom prst="ellipse">
            <a:avLst/>
          </a:prstGeom>
          <a:solidFill>
            <a:srgbClr val="C0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800" b="1" dirty="0">
                <a:solidFill>
                  <a:srgbClr val="FFC000"/>
                </a:solidFill>
                <a:latin typeface="Bahnschrift" panose="020B0502040204020203" pitchFamily="34" charset="0"/>
              </a:rPr>
              <a:t>OPTIMIZED</a:t>
            </a:r>
            <a:endParaRPr lang="en-IN" sz="800" b="1" dirty="0">
              <a:solidFill>
                <a:srgbClr val="FFC000"/>
              </a:solidFill>
              <a:latin typeface="Bahnschrift" panose="020B0502040204020203" pitchFamily="34" charset="0"/>
            </a:endParaRPr>
          </a:p>
        </p:txBody>
      </p:sp>
    </p:spTree>
    <p:extLst>
      <p:ext uri="{BB962C8B-B14F-4D97-AF65-F5344CB8AC3E}">
        <p14:creationId xmlns:p14="http://schemas.microsoft.com/office/powerpoint/2010/main" val="2153514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123315-E299-47C8-8119-801C80142B4A}"/>
              </a:ext>
            </a:extLst>
          </p:cNvPr>
          <p:cNvSpPr txBox="1"/>
          <p:nvPr/>
        </p:nvSpPr>
        <p:spPr>
          <a:xfrm>
            <a:off x="2576835" y="244011"/>
            <a:ext cx="7038326" cy="704039"/>
          </a:xfrm>
          <a:prstGeom prst="rect">
            <a:avLst/>
          </a:prstGeom>
          <a:noFill/>
          <a:ln>
            <a:noFill/>
          </a:ln>
        </p:spPr>
        <p:txBody>
          <a:bodyPr wrap="square">
            <a:spAutoFit/>
          </a:bodyPr>
          <a:lstStyle/>
          <a:p>
            <a:pPr algn="ctr">
              <a:lnSpc>
                <a:spcPct val="107000"/>
              </a:lnSpc>
              <a:spcAft>
                <a:spcPts val="800"/>
              </a:spcAft>
            </a:pPr>
            <a:r>
              <a:rPr lang="en-US" sz="4000" b="1" dirty="0">
                <a:latin typeface="Trebuchet MS" panose="020B0603020202020204" pitchFamily="34" charset="0"/>
                <a:ea typeface="Calibri" panose="020F0502020204030204" pitchFamily="34" charset="0"/>
                <a:cs typeface="Times New Roman" panose="02020603050405020304" pitchFamily="18" charset="0"/>
              </a:rPr>
              <a:t>Business Problem/Overview</a:t>
            </a:r>
            <a:endParaRPr lang="en-IN" sz="4000" b="1" dirty="0">
              <a:effectLst/>
              <a:latin typeface="Trebuchet MS" panose="020B0603020202020204" pitchFamily="34" charset="0"/>
              <a:ea typeface="Calibri" panose="020F0502020204030204" pitchFamily="34" charset="0"/>
              <a:cs typeface="Times New Roman" panose="02020603050405020304" pitchFamily="18" charset="0"/>
            </a:endParaRPr>
          </a:p>
        </p:txBody>
      </p:sp>
      <p:sp>
        <p:nvSpPr>
          <p:cNvPr id="2" name="Rectangle 1">
            <a:extLst>
              <a:ext uri="{FF2B5EF4-FFF2-40B4-BE49-F238E27FC236}">
                <a16:creationId xmlns:a16="http://schemas.microsoft.com/office/drawing/2014/main" id="{21AFA5FF-0B2C-4595-8704-1BBBD1532BD0}"/>
              </a:ext>
            </a:extLst>
          </p:cNvPr>
          <p:cNvSpPr/>
          <p:nvPr/>
        </p:nvSpPr>
        <p:spPr>
          <a:xfrm>
            <a:off x="1528760" y="1829485"/>
            <a:ext cx="9134475" cy="369332"/>
          </a:xfrm>
          <a:prstGeom prst="rect">
            <a:avLst/>
          </a:prstGeom>
        </p:spPr>
        <p:txBody>
          <a:bodyPr wrap="square">
            <a:spAutoFit/>
          </a:bodyPr>
          <a:lstStyle/>
          <a:p>
            <a:r>
              <a:rPr lang="en-US" dirty="0">
                <a:latin typeface="Bahnschrift" panose="020B0502040204020203" pitchFamily="34" charset="0"/>
              </a:rPr>
              <a:t>In this project, we have 2 problems – Transactions problem &amp; Defaulters problem.</a:t>
            </a:r>
          </a:p>
        </p:txBody>
      </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B1CBDADD-104E-4515-AB92-36479B1967CE}"/>
                  </a:ext>
                </a:extLst>
              </p:cNvPr>
              <p:cNvGraphicFramePr>
                <a:graphicFrameLocks noChangeAspect="1"/>
              </p:cNvGraphicFramePr>
              <p:nvPr>
                <p:extLst>
                  <p:ext uri="{D42A27DB-BD31-4B8C-83A1-F6EECF244321}">
                    <p14:modId xmlns:p14="http://schemas.microsoft.com/office/powerpoint/2010/main" val="1614186900"/>
                  </p:ext>
                </p:extLst>
              </p:nvPr>
            </p:nvGraphicFramePr>
            <p:xfrm>
              <a:off x="990601" y="2800349"/>
              <a:ext cx="4505324" cy="2534245"/>
            </p:xfrm>
            <a:graphic>
              <a:graphicData uri="http://schemas.microsoft.com/office/powerpoint/2016/slidezoom">
                <pslz:sldZm>
                  <pslz:sldZmObj sldId="312" cId="3004925961">
                    <pslz:zmPr id="{87C92242-EB1C-4AB7-AC03-642803D7778F}" returnToParent="0" transitionDur="1000">
                      <p166:blipFill xmlns:p166="http://schemas.microsoft.com/office/powerpoint/2016/6/main">
                        <a:blip r:embed="rId2"/>
                        <a:stretch>
                          <a:fillRect/>
                        </a:stretch>
                      </p166:blipFill>
                      <p166:spPr xmlns:p166="http://schemas.microsoft.com/office/powerpoint/2016/6/main">
                        <a:xfrm>
                          <a:off x="0" y="0"/>
                          <a:ext cx="4505324" cy="2534245"/>
                        </a:xfrm>
                        <a:prstGeom prst="roundRect">
                          <a:avLst>
                            <a:gd name="adj" fmla="val 4167"/>
                          </a:avLst>
                        </a:prstGeom>
                        <a:solidFill>
                          <a:srgbClr val="FFFFFF"/>
                        </a:solidFill>
                        <a:ln w="3175" cap="sq">
                          <a:solidFill>
                            <a:srgbClr val="FF0000"/>
                          </a:solidFill>
                          <a:miter lim="800000"/>
                        </a:ln>
                        <a:effectLst>
                          <a:outerShdw blurRad="149987" dist="250190" dir="8460000" algn="ctr">
                            <a:srgbClr val="000000">
                              <a:alpha val="28000"/>
                            </a:srgbClr>
                          </a:outerShdw>
                          <a:reflection blurRad="12700" stA="33000" endPos="28000" dist="5000" dir="5400000" sy="-100000" algn="bl" rotWithShape="0"/>
                        </a:effectLst>
                        <a:scene3d>
                          <a:camera prst="orthographicFront">
                            <a:rot lat="0" lon="0" rev="0"/>
                          </a:camera>
                          <a:lightRig rig="contrasting" dir="t">
                            <a:rot lat="0" lon="0" rev="1500000"/>
                          </a:lightRig>
                        </a:scene3d>
                        <a:sp3d prstMaterial="metal">
                          <a:bevelT w="88900" h="88900"/>
                        </a:sp3d>
                      </p166:spPr>
                    </pslz:zmPr>
                  </pslz:sldZmObj>
                </pslz:sldZm>
              </a:graphicData>
            </a:graphic>
          </p:graphicFrame>
        </mc:Choice>
        <mc:Fallback xmlns="">
          <p:pic>
            <p:nvPicPr>
              <p:cNvPr id="6" name="Slide Zoom 5">
                <a:hlinkClick r:id="rId3" action="ppaction://hlinksldjump"/>
                <a:extLst>
                  <a:ext uri="{FF2B5EF4-FFF2-40B4-BE49-F238E27FC236}">
                    <a16:creationId xmlns:a16="http://schemas.microsoft.com/office/drawing/2014/main" id="{B1CBDADD-104E-4515-AB92-36479B1967CE}"/>
                  </a:ext>
                </a:extLst>
              </p:cNvPr>
              <p:cNvPicPr>
                <a:picLocks noGrp="1" noRot="1" noChangeAspect="1" noMove="1" noResize="1" noEditPoints="1" noAdjustHandles="1" noChangeArrowheads="1" noChangeShapeType="1"/>
              </p:cNvPicPr>
              <p:nvPr/>
            </p:nvPicPr>
            <p:blipFill>
              <a:blip r:embed="rId4"/>
              <a:stretch>
                <a:fillRect/>
              </a:stretch>
            </p:blipFill>
            <p:spPr>
              <a:xfrm>
                <a:off x="990601" y="2800349"/>
                <a:ext cx="4505324" cy="2534245"/>
              </a:xfrm>
              <a:prstGeom prst="roundRect">
                <a:avLst>
                  <a:gd name="adj" fmla="val 4167"/>
                </a:avLst>
              </a:prstGeom>
              <a:solidFill>
                <a:srgbClr val="FFFFFF"/>
              </a:solidFill>
              <a:ln w="3175" cap="sq">
                <a:solidFill>
                  <a:srgbClr val="FF0000"/>
                </a:solidFill>
                <a:miter lim="800000"/>
              </a:ln>
              <a:effectLst>
                <a:outerShdw blurRad="149987" dist="250190" dir="8460000" algn="ctr">
                  <a:srgbClr val="000000">
                    <a:alpha val="28000"/>
                  </a:srgbClr>
                </a:outerShdw>
                <a:reflection blurRad="12700" stA="33000" endPos="28000" dist="5000" dir="5400000" sy="-100000" algn="bl" rotWithShape="0"/>
              </a:effectLst>
              <a:scene3d>
                <a:camera prst="orthographicFront">
                  <a:rot lat="0" lon="0" rev="0"/>
                </a:camera>
                <a:lightRig rig="contrasting" dir="t">
                  <a:rot lat="0" lon="0" rev="1500000"/>
                </a:lightRig>
              </a:scene3d>
              <a:sp3d prstMaterial="metal">
                <a:bevelT w="88900" h="88900"/>
              </a:sp3d>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D8D51589-B60A-4C36-A9CB-A9FBE45FA304}"/>
                  </a:ext>
                </a:extLst>
              </p:cNvPr>
              <p:cNvGraphicFramePr>
                <a:graphicFrameLocks noChangeAspect="1"/>
              </p:cNvGraphicFramePr>
              <p:nvPr>
                <p:extLst>
                  <p:ext uri="{D42A27DB-BD31-4B8C-83A1-F6EECF244321}">
                    <p14:modId xmlns:p14="http://schemas.microsoft.com/office/powerpoint/2010/main" val="3944916163"/>
                  </p:ext>
                </p:extLst>
              </p:nvPr>
            </p:nvGraphicFramePr>
            <p:xfrm>
              <a:off x="6696077" y="2800348"/>
              <a:ext cx="4505324" cy="2534245"/>
            </p:xfrm>
            <a:graphic>
              <a:graphicData uri="http://schemas.microsoft.com/office/powerpoint/2016/slidezoom">
                <pslz:sldZm>
                  <pslz:sldZmObj sldId="317" cId="1816163902">
                    <pslz:zmPr id="{50A5105B-A095-4ECA-BB70-77ABC7B3BCCC}" returnToParent="0" transitionDur="1000">
                      <p166:blipFill xmlns:p166="http://schemas.microsoft.com/office/powerpoint/2016/6/main">
                        <a:blip r:embed="rId5"/>
                        <a:stretch>
                          <a:fillRect/>
                        </a:stretch>
                      </p166:blipFill>
                      <p166:spPr xmlns:p166="http://schemas.microsoft.com/office/powerpoint/2016/6/main">
                        <a:xfrm>
                          <a:off x="0" y="0"/>
                          <a:ext cx="4505324" cy="2534245"/>
                        </a:xfrm>
                        <a:prstGeom prst="roundRect">
                          <a:avLst>
                            <a:gd name="adj" fmla="val 4167"/>
                          </a:avLst>
                        </a:prstGeom>
                        <a:solidFill>
                          <a:srgbClr val="FFFFFF"/>
                        </a:solidFill>
                        <a:ln w="3175" cap="sq">
                          <a:solidFill>
                            <a:srgbClr val="00B0F0"/>
                          </a:solidFill>
                          <a:miter lim="800000"/>
                        </a:ln>
                        <a:effectLst>
                          <a:outerShdw blurRad="149987" dist="250190" dir="8460000" algn="ctr">
                            <a:srgbClr val="000000">
                              <a:alpha val="28000"/>
                            </a:srgbClr>
                          </a:outerShdw>
                          <a:reflection blurRad="12700" stA="33000" endPos="28000" dist="5000" dir="5400000" sy="-100000" algn="bl" rotWithShape="0"/>
                        </a:effectLst>
                        <a:scene3d>
                          <a:camera prst="orthographicFront">
                            <a:rot lat="0" lon="0" rev="0"/>
                          </a:camera>
                          <a:lightRig rig="contrasting" dir="t">
                            <a:rot lat="0" lon="0" rev="1500000"/>
                          </a:lightRig>
                        </a:scene3d>
                        <a:sp3d prstMaterial="metal">
                          <a:bevelT w="88900" h="88900"/>
                        </a:sp3d>
                      </p166:spPr>
                    </pslz:zmPr>
                  </pslz:sldZmObj>
                </pslz:sldZm>
              </a:graphicData>
            </a:graphic>
          </p:graphicFrame>
        </mc:Choice>
        <mc:Fallback xmlns="">
          <p:pic>
            <p:nvPicPr>
              <p:cNvPr id="8" name="Slide Zoom 7">
                <a:hlinkClick r:id="rId6" action="ppaction://hlinksldjump"/>
                <a:extLst>
                  <a:ext uri="{FF2B5EF4-FFF2-40B4-BE49-F238E27FC236}">
                    <a16:creationId xmlns:a16="http://schemas.microsoft.com/office/drawing/2014/main" id="{D8D51589-B60A-4C36-A9CB-A9FBE45FA304}"/>
                  </a:ext>
                </a:extLst>
              </p:cNvPr>
              <p:cNvPicPr>
                <a:picLocks noGrp="1" noRot="1" noChangeAspect="1" noMove="1" noResize="1" noEditPoints="1" noAdjustHandles="1" noChangeArrowheads="1" noChangeShapeType="1"/>
              </p:cNvPicPr>
              <p:nvPr/>
            </p:nvPicPr>
            <p:blipFill>
              <a:blip r:embed="rId7"/>
              <a:stretch>
                <a:fillRect/>
              </a:stretch>
            </p:blipFill>
            <p:spPr>
              <a:xfrm>
                <a:off x="6696077" y="2800348"/>
                <a:ext cx="4505324" cy="2534245"/>
              </a:xfrm>
              <a:prstGeom prst="roundRect">
                <a:avLst>
                  <a:gd name="adj" fmla="val 4167"/>
                </a:avLst>
              </a:prstGeom>
              <a:solidFill>
                <a:srgbClr val="FFFFFF"/>
              </a:solidFill>
              <a:ln w="3175" cap="sq">
                <a:solidFill>
                  <a:srgbClr val="00B0F0"/>
                </a:solidFill>
                <a:miter lim="800000"/>
              </a:ln>
              <a:effectLst>
                <a:outerShdw blurRad="149987" dist="250190" dir="8460000" algn="ctr">
                  <a:srgbClr val="000000">
                    <a:alpha val="28000"/>
                  </a:srgbClr>
                </a:outerShdw>
                <a:reflection blurRad="12700" stA="33000" endPos="28000" dist="5000" dir="5400000" sy="-100000" algn="bl" rotWithShape="0"/>
              </a:effectLst>
              <a:scene3d>
                <a:camera prst="orthographicFront">
                  <a:rot lat="0" lon="0" rev="0"/>
                </a:camera>
                <a:lightRig rig="contrasting" dir="t">
                  <a:rot lat="0" lon="0" rev="1500000"/>
                </a:lightRig>
              </a:scene3d>
              <a:sp3d prstMaterial="metal">
                <a:bevelT w="88900" h="88900"/>
              </a:sp3d>
            </p:spPr>
          </p:pic>
        </mc:Fallback>
      </mc:AlternateContent>
    </p:spTree>
    <p:extLst>
      <p:ext uri="{BB962C8B-B14F-4D97-AF65-F5344CB8AC3E}">
        <p14:creationId xmlns:p14="http://schemas.microsoft.com/office/powerpoint/2010/main" val="34061458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F536D5-37C8-9CE4-AA39-858AD9A9FFF1}"/>
              </a:ext>
            </a:extLst>
          </p:cNvPr>
          <p:cNvSpPr/>
          <p:nvPr/>
        </p:nvSpPr>
        <p:spPr>
          <a:xfrm>
            <a:off x="615522" y="1786392"/>
            <a:ext cx="11271678" cy="369332"/>
          </a:xfrm>
          <a:prstGeom prst="rect">
            <a:avLst/>
          </a:prstGeom>
        </p:spPr>
        <p:txBody>
          <a:bodyPr wrap="square">
            <a:spAutoFit/>
          </a:bodyPr>
          <a:lstStyle/>
          <a:p>
            <a:r>
              <a:rPr lang="en-IN" b="1" dirty="0">
                <a:solidFill>
                  <a:srgbClr val="0070C0"/>
                </a:solidFill>
                <a:latin typeface="Bahnschrift" panose="020B0502040204020203" pitchFamily="34" charset="0"/>
              </a:rPr>
              <a:t>Data Processing/ Analysis : </a:t>
            </a:r>
            <a:r>
              <a:rPr lang="en-US" b="1" dirty="0">
                <a:latin typeface="Bahnschrift" panose="020B0502040204020203" pitchFamily="34" charset="0"/>
              </a:rPr>
              <a:t>Rounding of age to range of 10s  and add SEXNAME to the data using SQL Joins.</a:t>
            </a:r>
            <a:endParaRPr lang="en-IN" b="1" dirty="0">
              <a:latin typeface="Bahnschrift" panose="020B0502040204020203" pitchFamily="34" charset="0"/>
            </a:endParaRPr>
          </a:p>
        </p:txBody>
      </p:sp>
      <p:pic>
        <p:nvPicPr>
          <p:cNvPr id="6" name="Picture 5">
            <a:extLst>
              <a:ext uri="{FF2B5EF4-FFF2-40B4-BE49-F238E27FC236}">
                <a16:creationId xmlns:a16="http://schemas.microsoft.com/office/drawing/2014/main" id="{A2B1425A-75F2-2378-A2F7-EBABF91A47DD}"/>
              </a:ext>
            </a:extLst>
          </p:cNvPr>
          <p:cNvPicPr>
            <a:picLocks noChangeAspect="1"/>
          </p:cNvPicPr>
          <p:nvPr/>
        </p:nvPicPr>
        <p:blipFill>
          <a:blip r:embed="rId2"/>
          <a:stretch>
            <a:fillRect/>
          </a:stretch>
        </p:blipFill>
        <p:spPr>
          <a:xfrm>
            <a:off x="137539" y="2323695"/>
            <a:ext cx="5902857" cy="4172356"/>
          </a:xfrm>
          <a:prstGeom prst="rect">
            <a:avLst/>
          </a:prstGeom>
        </p:spPr>
      </p:pic>
      <p:pic>
        <p:nvPicPr>
          <p:cNvPr id="9" name="Picture 8">
            <a:extLst>
              <a:ext uri="{FF2B5EF4-FFF2-40B4-BE49-F238E27FC236}">
                <a16:creationId xmlns:a16="http://schemas.microsoft.com/office/drawing/2014/main" id="{099C66E3-DD26-12ED-F4B8-049EA1870D24}"/>
              </a:ext>
            </a:extLst>
          </p:cNvPr>
          <p:cNvPicPr>
            <a:picLocks noChangeAspect="1"/>
          </p:cNvPicPr>
          <p:nvPr/>
        </p:nvPicPr>
        <p:blipFill>
          <a:blip r:embed="rId3"/>
          <a:stretch>
            <a:fillRect/>
          </a:stretch>
        </p:blipFill>
        <p:spPr>
          <a:xfrm>
            <a:off x="6281635" y="2351832"/>
            <a:ext cx="5717222" cy="4086630"/>
          </a:xfrm>
          <a:prstGeom prst="rect">
            <a:avLst/>
          </a:prstGeom>
        </p:spPr>
      </p:pic>
      <p:sp>
        <p:nvSpPr>
          <p:cNvPr id="7" name="TextBox 6">
            <a:extLst>
              <a:ext uri="{FF2B5EF4-FFF2-40B4-BE49-F238E27FC236}">
                <a16:creationId xmlns:a16="http://schemas.microsoft.com/office/drawing/2014/main" id="{752E25C1-3FE9-46C0-91DB-0F739AE6D603}"/>
              </a:ext>
            </a:extLst>
          </p:cNvPr>
          <p:cNvSpPr txBox="1"/>
          <p:nvPr/>
        </p:nvSpPr>
        <p:spPr>
          <a:xfrm>
            <a:off x="3207248" y="313739"/>
            <a:ext cx="4676912" cy="704039"/>
          </a:xfrm>
          <a:prstGeom prst="rect">
            <a:avLst/>
          </a:prstGeom>
          <a:noFill/>
          <a:ln>
            <a:noFill/>
          </a:ln>
        </p:spPr>
        <p:txBody>
          <a:bodyPr wrap="square">
            <a:spAutoFit/>
          </a:bodyPr>
          <a:lstStyle/>
          <a:p>
            <a:pPr>
              <a:lnSpc>
                <a:spcPct val="107000"/>
              </a:lnSpc>
              <a:spcAft>
                <a:spcPts val="800"/>
              </a:spcAft>
            </a:pPr>
            <a:r>
              <a:rPr lang="en-IN" sz="4000" b="1" dirty="0">
                <a:effectLst/>
                <a:latin typeface="Trebuchet MS" panose="020B0603020202020204" pitchFamily="34" charset="0"/>
                <a:ea typeface="Calibri" panose="020F0502020204030204" pitchFamily="34" charset="0"/>
                <a:cs typeface="Times New Roman" panose="02020603050405020304" pitchFamily="18" charset="0"/>
              </a:rPr>
              <a:t>Risk Analysis using</a:t>
            </a:r>
          </a:p>
        </p:txBody>
      </p:sp>
      <p:pic>
        <p:nvPicPr>
          <p:cNvPr id="10" name="Picture 2" descr="Download Snowflake Computing Logo in SVG Vector or PNG File Format - Logo .wine">
            <a:extLst>
              <a:ext uri="{FF2B5EF4-FFF2-40B4-BE49-F238E27FC236}">
                <a16:creationId xmlns:a16="http://schemas.microsoft.com/office/drawing/2014/main" id="{629FE4E5-7CD1-41CC-B92D-8E3A41AFC58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099" t="33898" r="9753" b="33926"/>
          <a:stretch/>
        </p:blipFill>
        <p:spPr bwMode="auto">
          <a:xfrm>
            <a:off x="7810974" y="313739"/>
            <a:ext cx="2630606" cy="70403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6BA4EC05-72E4-40B1-9955-F533CEE178E4}"/>
                  </a:ext>
                </a:extLst>
              </p:cNvPr>
              <p:cNvGraphicFramePr>
                <a:graphicFrameLocks noChangeAspect="1"/>
              </p:cNvGraphicFramePr>
              <p:nvPr>
                <p:extLst>
                  <p:ext uri="{D42A27DB-BD31-4B8C-83A1-F6EECF244321}">
                    <p14:modId xmlns:p14="http://schemas.microsoft.com/office/powerpoint/2010/main" val="3945310229"/>
                  </p:ext>
                </p:extLst>
              </p:nvPr>
            </p:nvGraphicFramePr>
            <p:xfrm>
              <a:off x="5857711" y="6602193"/>
              <a:ext cx="365369" cy="205520"/>
            </p:xfrm>
            <a:graphic>
              <a:graphicData uri="http://schemas.microsoft.com/office/powerpoint/2016/slidezoom">
                <pslz:sldZm>
                  <pslz:sldZmObj sldId="347" cId="3069618645">
                    <pslz:zmPr id="{57618175-A554-45B8-9683-A019FD4AC9FE}" returnToParent="0" transitionDur="1000">
                      <p166:blipFill xmlns:p166="http://schemas.microsoft.com/office/powerpoint/2016/6/main">
                        <a:blip r:embed="rId5"/>
                        <a:stretch>
                          <a:fillRect/>
                        </a:stretch>
                      </p166:blipFill>
                      <p166:spPr xmlns:p166="http://schemas.microsoft.com/office/powerpoint/2016/6/main">
                        <a:xfrm>
                          <a:off x="0" y="0"/>
                          <a:ext cx="365369" cy="205520"/>
                        </a:xfrm>
                        <a:prstGeom prst="rect">
                          <a:avLst/>
                        </a:prstGeom>
                      </p166:spPr>
                    </pslz:zmPr>
                  </pslz:sldZmObj>
                </pslz:sldZm>
              </a:graphicData>
            </a:graphic>
          </p:graphicFrame>
        </mc:Choice>
        <mc:Fallback xmlns="">
          <p:pic>
            <p:nvPicPr>
              <p:cNvPr id="4" name="Slide Zoom 3">
                <a:hlinkClick r:id="rId6" action="ppaction://hlinksldjump"/>
                <a:extLst>
                  <a:ext uri="{FF2B5EF4-FFF2-40B4-BE49-F238E27FC236}">
                    <a16:creationId xmlns:a16="http://schemas.microsoft.com/office/drawing/2014/main" id="{6BA4EC05-72E4-40B1-9955-F533CEE178E4}"/>
                  </a:ext>
                </a:extLst>
              </p:cNvPr>
              <p:cNvPicPr>
                <a:picLocks noGrp="1" noRot="1" noChangeAspect="1" noMove="1" noResize="1" noEditPoints="1" noAdjustHandles="1" noChangeArrowheads="1" noChangeShapeType="1"/>
              </p:cNvPicPr>
              <p:nvPr/>
            </p:nvPicPr>
            <p:blipFill>
              <a:blip r:embed="rId7"/>
              <a:stretch>
                <a:fillRect/>
              </a:stretch>
            </p:blipFill>
            <p:spPr>
              <a:xfrm>
                <a:off x="5857711" y="6602193"/>
                <a:ext cx="365369" cy="205520"/>
              </a:xfrm>
              <a:prstGeom prst="rect">
                <a:avLst/>
              </a:prstGeom>
            </p:spPr>
          </p:pic>
        </mc:Fallback>
      </mc:AlternateContent>
    </p:spTree>
    <p:extLst>
      <p:ext uri="{BB962C8B-B14F-4D97-AF65-F5344CB8AC3E}">
        <p14:creationId xmlns:p14="http://schemas.microsoft.com/office/powerpoint/2010/main" val="3381246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F536D5-37C8-9CE4-AA39-858AD9A9FFF1}"/>
              </a:ext>
            </a:extLst>
          </p:cNvPr>
          <p:cNvSpPr/>
          <p:nvPr/>
        </p:nvSpPr>
        <p:spPr>
          <a:xfrm>
            <a:off x="615522" y="1786392"/>
            <a:ext cx="11004978" cy="369332"/>
          </a:xfrm>
          <a:prstGeom prst="rect">
            <a:avLst/>
          </a:prstGeom>
        </p:spPr>
        <p:txBody>
          <a:bodyPr wrap="square">
            <a:spAutoFit/>
          </a:bodyPr>
          <a:lstStyle/>
          <a:p>
            <a:r>
              <a:rPr lang="en-IN" b="1" dirty="0">
                <a:solidFill>
                  <a:srgbClr val="0070C0"/>
                </a:solidFill>
                <a:latin typeface="Bahnschrift" panose="020B0502040204020203" pitchFamily="34" charset="0"/>
              </a:rPr>
              <a:t>Data Processing/ Analysis : </a:t>
            </a:r>
            <a:r>
              <a:rPr lang="en-US" b="1" dirty="0">
                <a:latin typeface="Bahnschrift" panose="020B0502040204020203" pitchFamily="34" charset="0"/>
              </a:rPr>
              <a:t>Find Average billed Amount and average pay amount for each customer.</a:t>
            </a:r>
            <a:endParaRPr lang="en-IN" b="1" dirty="0">
              <a:latin typeface="Bahnschrift" panose="020B0502040204020203" pitchFamily="34" charset="0"/>
            </a:endParaRPr>
          </a:p>
        </p:txBody>
      </p:sp>
      <p:sp>
        <p:nvSpPr>
          <p:cNvPr id="3" name="TextBox 2">
            <a:extLst>
              <a:ext uri="{FF2B5EF4-FFF2-40B4-BE49-F238E27FC236}">
                <a16:creationId xmlns:a16="http://schemas.microsoft.com/office/drawing/2014/main" id="{A7291A83-A13C-009E-8D9D-9E1AEA4D07A1}"/>
              </a:ext>
            </a:extLst>
          </p:cNvPr>
          <p:cNvSpPr txBox="1"/>
          <p:nvPr/>
        </p:nvSpPr>
        <p:spPr>
          <a:xfrm>
            <a:off x="615522" y="2690107"/>
            <a:ext cx="4962525" cy="3313728"/>
          </a:xfrm>
          <a:prstGeom prst="rect">
            <a:avLst/>
          </a:prstGeom>
        </p:spPr>
        <p:txBody>
          <a:bodyPr wrap="square" rtlCol="0">
            <a:spAutoFit/>
          </a:bodyPr>
          <a:lstStyle/>
          <a:p>
            <a:pPr>
              <a:spcBef>
                <a:spcPts val="200"/>
              </a:spcBef>
            </a:pPr>
            <a:r>
              <a:rPr lang="en-US" sz="1300" b="1" dirty="0">
                <a:latin typeface="Bahnschrift" panose="020B0502040204020203" pitchFamily="34" charset="0"/>
              </a:rPr>
              <a:t>select *, ROUND(</a:t>
            </a:r>
            <a:endParaRPr lang="en-IN" sz="1300" b="1" dirty="0">
              <a:latin typeface="Bahnschrift" panose="020B0502040204020203" pitchFamily="34" charset="0"/>
            </a:endParaRPr>
          </a:p>
          <a:p>
            <a:pPr>
              <a:spcAft>
                <a:spcPts val="800"/>
              </a:spcAft>
            </a:pPr>
            <a:r>
              <a:rPr lang="en-US" sz="1300" b="1" dirty="0">
                <a:latin typeface="Bahnschrift" panose="020B0502040204020203" pitchFamily="34" charset="0"/>
              </a:rPr>
              <a:t>(CASE</a:t>
            </a:r>
            <a:r>
              <a:rPr lang="en-IN" sz="1300" b="1" dirty="0">
                <a:latin typeface="Bahnschrift" panose="020B0502040204020203" pitchFamily="34" charset="0"/>
              </a:rPr>
              <a:t> </a:t>
            </a:r>
            <a:r>
              <a:rPr lang="en-US" sz="1300" b="1" dirty="0">
                <a:latin typeface="Bahnschrift" panose="020B0502040204020203" pitchFamily="34" charset="0"/>
              </a:rPr>
              <a:t>WHEN BILL_AMT1 &gt; 0 THEN BILL_AMT1</a:t>
            </a:r>
            <a:r>
              <a:rPr lang="en-IN" sz="1300" b="1" dirty="0">
                <a:latin typeface="Bahnschrift" panose="020B0502040204020203" pitchFamily="34" charset="0"/>
              </a:rPr>
              <a:t> </a:t>
            </a:r>
            <a:r>
              <a:rPr lang="en-US" sz="1300" b="1" dirty="0">
                <a:latin typeface="Bahnschrift" panose="020B0502040204020203" pitchFamily="34" charset="0"/>
              </a:rPr>
              <a:t>ELSE 0</a:t>
            </a:r>
            <a:r>
              <a:rPr lang="en-IN" sz="1300" b="1" dirty="0">
                <a:latin typeface="Bahnschrift" panose="020B0502040204020203" pitchFamily="34" charset="0"/>
              </a:rPr>
              <a:t> </a:t>
            </a:r>
            <a:r>
              <a:rPr lang="en-US" sz="1300" b="1" dirty="0">
                <a:latin typeface="Bahnschrift" panose="020B0502040204020203" pitchFamily="34" charset="0"/>
              </a:rPr>
              <a:t>END +</a:t>
            </a:r>
            <a:endParaRPr lang="en-IN" sz="1300" b="1" dirty="0">
              <a:latin typeface="Bahnschrift" panose="020B0502040204020203" pitchFamily="34" charset="0"/>
            </a:endParaRPr>
          </a:p>
          <a:p>
            <a:pPr>
              <a:spcAft>
                <a:spcPts val="800"/>
              </a:spcAft>
            </a:pPr>
            <a:r>
              <a:rPr lang="en-US" sz="1300" b="1" dirty="0">
                <a:latin typeface="Bahnschrift" panose="020B0502040204020203" pitchFamily="34" charset="0"/>
              </a:rPr>
              <a:t>CASE WHEN BILL_AMT2 &gt; 0 THEN BILL_AMT2</a:t>
            </a:r>
            <a:r>
              <a:rPr lang="en-IN" sz="1300" b="1" dirty="0">
                <a:latin typeface="Bahnschrift" panose="020B0502040204020203" pitchFamily="34" charset="0"/>
              </a:rPr>
              <a:t> </a:t>
            </a:r>
            <a:r>
              <a:rPr lang="en-US" sz="1300" b="1" dirty="0">
                <a:latin typeface="Bahnschrift" panose="020B0502040204020203" pitchFamily="34" charset="0"/>
              </a:rPr>
              <a:t>ELSE 0</a:t>
            </a:r>
            <a:r>
              <a:rPr lang="en-IN" sz="1300" b="1" dirty="0">
                <a:latin typeface="Bahnschrift" panose="020B0502040204020203" pitchFamily="34" charset="0"/>
              </a:rPr>
              <a:t> </a:t>
            </a:r>
            <a:r>
              <a:rPr lang="en-US" sz="1300" b="1" dirty="0">
                <a:latin typeface="Bahnschrift" panose="020B0502040204020203" pitchFamily="34" charset="0"/>
              </a:rPr>
              <a:t>END +</a:t>
            </a:r>
            <a:endParaRPr lang="en-IN" sz="1300" b="1" dirty="0">
              <a:latin typeface="Bahnschrift" panose="020B0502040204020203" pitchFamily="34" charset="0"/>
            </a:endParaRPr>
          </a:p>
          <a:p>
            <a:pPr>
              <a:spcAft>
                <a:spcPts val="800"/>
              </a:spcAft>
            </a:pPr>
            <a:r>
              <a:rPr lang="en-US" sz="1300" b="1" dirty="0">
                <a:latin typeface="Bahnschrift" panose="020B0502040204020203" pitchFamily="34" charset="0"/>
              </a:rPr>
              <a:t>CASE</a:t>
            </a:r>
            <a:r>
              <a:rPr lang="en-IN" sz="1300" b="1" dirty="0">
                <a:latin typeface="Bahnschrift" panose="020B0502040204020203" pitchFamily="34" charset="0"/>
              </a:rPr>
              <a:t> </a:t>
            </a:r>
            <a:r>
              <a:rPr lang="en-US" sz="1300" b="1" dirty="0">
                <a:latin typeface="Bahnschrift" panose="020B0502040204020203" pitchFamily="34" charset="0"/>
              </a:rPr>
              <a:t>WHEN BILL_AMT3 &gt; 0 THEN BILL_AMT3 ELSE 0</a:t>
            </a:r>
            <a:r>
              <a:rPr lang="en-IN" sz="1300" b="1" dirty="0">
                <a:latin typeface="Bahnschrift" panose="020B0502040204020203" pitchFamily="34" charset="0"/>
              </a:rPr>
              <a:t> </a:t>
            </a:r>
            <a:r>
              <a:rPr lang="en-US" sz="1300" b="1" dirty="0">
                <a:latin typeface="Bahnschrift" panose="020B0502040204020203" pitchFamily="34" charset="0"/>
              </a:rPr>
              <a:t> END +</a:t>
            </a:r>
            <a:endParaRPr lang="en-IN" sz="1300" b="1" dirty="0">
              <a:latin typeface="Bahnschrift" panose="020B0502040204020203" pitchFamily="34" charset="0"/>
            </a:endParaRPr>
          </a:p>
          <a:p>
            <a:pPr>
              <a:spcAft>
                <a:spcPts val="800"/>
              </a:spcAft>
            </a:pPr>
            <a:r>
              <a:rPr lang="en-US" sz="1300" b="1" dirty="0">
                <a:latin typeface="Bahnschrift" panose="020B0502040204020203" pitchFamily="34" charset="0"/>
              </a:rPr>
              <a:t> CASE</a:t>
            </a:r>
            <a:r>
              <a:rPr lang="en-IN" sz="1300" b="1" dirty="0">
                <a:latin typeface="Bahnschrift" panose="020B0502040204020203" pitchFamily="34" charset="0"/>
              </a:rPr>
              <a:t> </a:t>
            </a:r>
            <a:r>
              <a:rPr lang="en-US" sz="1300" b="1" dirty="0">
                <a:latin typeface="Bahnschrift" panose="020B0502040204020203" pitchFamily="34" charset="0"/>
              </a:rPr>
              <a:t>WHEN BILL_AMT4 &gt; 0 THEN BILL_AMT4</a:t>
            </a:r>
            <a:r>
              <a:rPr lang="en-IN" sz="1300" b="1" dirty="0">
                <a:latin typeface="Bahnschrift" panose="020B0502040204020203" pitchFamily="34" charset="0"/>
              </a:rPr>
              <a:t> </a:t>
            </a:r>
            <a:r>
              <a:rPr lang="en-US" sz="1300" b="1" dirty="0">
                <a:latin typeface="Bahnschrift" panose="020B0502040204020203" pitchFamily="34" charset="0"/>
              </a:rPr>
              <a:t>ELSE 0</a:t>
            </a:r>
            <a:r>
              <a:rPr lang="en-IN" sz="1300" b="1" dirty="0">
                <a:latin typeface="Bahnschrift" panose="020B0502040204020203" pitchFamily="34" charset="0"/>
              </a:rPr>
              <a:t> </a:t>
            </a:r>
            <a:r>
              <a:rPr lang="en-US" sz="1300" b="1" dirty="0">
                <a:latin typeface="Bahnschrift" panose="020B0502040204020203" pitchFamily="34" charset="0"/>
              </a:rPr>
              <a:t>END +</a:t>
            </a:r>
            <a:endParaRPr lang="en-IN" sz="1300" b="1" dirty="0">
              <a:latin typeface="Bahnschrift" panose="020B0502040204020203" pitchFamily="34" charset="0"/>
            </a:endParaRPr>
          </a:p>
          <a:p>
            <a:pPr>
              <a:spcAft>
                <a:spcPts val="800"/>
              </a:spcAft>
            </a:pPr>
            <a:r>
              <a:rPr lang="en-US" sz="1300" b="1" dirty="0">
                <a:latin typeface="Bahnschrift" panose="020B0502040204020203" pitchFamily="34" charset="0"/>
              </a:rPr>
              <a:t> CASE</a:t>
            </a:r>
            <a:r>
              <a:rPr lang="en-IN" sz="1300" b="1" dirty="0">
                <a:latin typeface="Bahnschrift" panose="020B0502040204020203" pitchFamily="34" charset="0"/>
              </a:rPr>
              <a:t> </a:t>
            </a:r>
            <a:r>
              <a:rPr lang="en-US" sz="1300" b="1" dirty="0">
                <a:latin typeface="Bahnschrift" panose="020B0502040204020203" pitchFamily="34" charset="0"/>
              </a:rPr>
              <a:t>WHEN BILL_AMT5 &gt; 0 THEN BILL_AMT5</a:t>
            </a:r>
            <a:r>
              <a:rPr lang="en-IN" sz="1300" b="1" dirty="0">
                <a:latin typeface="Bahnschrift" panose="020B0502040204020203" pitchFamily="34" charset="0"/>
              </a:rPr>
              <a:t> </a:t>
            </a:r>
            <a:r>
              <a:rPr lang="en-US" sz="1300" b="1" dirty="0">
                <a:latin typeface="Bahnschrift" panose="020B0502040204020203" pitchFamily="34" charset="0"/>
              </a:rPr>
              <a:t>ELSE 0</a:t>
            </a:r>
            <a:r>
              <a:rPr lang="en-IN" sz="1300" b="1" dirty="0">
                <a:latin typeface="Bahnschrift" panose="020B0502040204020203" pitchFamily="34" charset="0"/>
              </a:rPr>
              <a:t> </a:t>
            </a:r>
            <a:r>
              <a:rPr lang="en-US" sz="1300" b="1" dirty="0">
                <a:latin typeface="Bahnschrift" panose="020B0502040204020203" pitchFamily="34" charset="0"/>
              </a:rPr>
              <a:t>END +</a:t>
            </a:r>
            <a:endParaRPr lang="en-IN" sz="1300" b="1" dirty="0">
              <a:latin typeface="Bahnschrift" panose="020B0502040204020203" pitchFamily="34" charset="0"/>
            </a:endParaRPr>
          </a:p>
          <a:p>
            <a:pPr>
              <a:spcAft>
                <a:spcPts val="800"/>
              </a:spcAft>
            </a:pPr>
            <a:r>
              <a:rPr lang="en-US" sz="1300" b="1" dirty="0">
                <a:latin typeface="Bahnschrift" panose="020B0502040204020203" pitchFamily="34" charset="0"/>
              </a:rPr>
              <a:t>  CASE</a:t>
            </a:r>
            <a:r>
              <a:rPr lang="en-IN" sz="1300" b="1" dirty="0">
                <a:latin typeface="Bahnschrift" panose="020B0502040204020203" pitchFamily="34" charset="0"/>
              </a:rPr>
              <a:t> </a:t>
            </a:r>
            <a:r>
              <a:rPr lang="en-US" sz="1300" b="1" dirty="0">
                <a:latin typeface="Bahnschrift" panose="020B0502040204020203" pitchFamily="34" charset="0"/>
              </a:rPr>
              <a:t>WHEN BILL_AMT6 &gt; 0 THEN BILL_AMT6</a:t>
            </a:r>
            <a:r>
              <a:rPr lang="en-IN" sz="1300" b="1" dirty="0">
                <a:latin typeface="Bahnschrift" panose="020B0502040204020203" pitchFamily="34" charset="0"/>
              </a:rPr>
              <a:t> </a:t>
            </a:r>
            <a:r>
              <a:rPr lang="en-US" sz="1300" b="1" dirty="0">
                <a:latin typeface="Bahnschrift" panose="020B0502040204020203" pitchFamily="34" charset="0"/>
              </a:rPr>
              <a:t>ELSE 0 END</a:t>
            </a:r>
            <a:r>
              <a:rPr lang="en-IN" sz="1300" b="1" dirty="0">
                <a:latin typeface="Bahnschrift" panose="020B0502040204020203" pitchFamily="34" charset="0"/>
              </a:rPr>
              <a:t> </a:t>
            </a:r>
            <a:r>
              <a:rPr lang="en-US" sz="1300" b="1" dirty="0">
                <a:latin typeface="Bahnschrift" panose="020B0502040204020203" pitchFamily="34" charset="0"/>
              </a:rPr>
              <a:t>)/6,2) </a:t>
            </a:r>
          </a:p>
          <a:p>
            <a:pPr>
              <a:spcAft>
                <a:spcPts val="800"/>
              </a:spcAft>
            </a:pPr>
            <a:r>
              <a:rPr lang="en-US" sz="1300" b="1" dirty="0">
                <a:latin typeface="Bahnschrift" panose="020B0502040204020203" pitchFamily="34" charset="0"/>
              </a:rPr>
              <a:t>AS AVG_BILL_AMT, </a:t>
            </a:r>
          </a:p>
          <a:p>
            <a:pPr>
              <a:spcAft>
                <a:spcPts val="800"/>
              </a:spcAft>
            </a:pPr>
            <a:r>
              <a:rPr lang="en-US" sz="1300" b="1" dirty="0">
                <a:latin typeface="Bahnschrift" panose="020B0502040204020203" pitchFamily="34" charset="0"/>
              </a:rPr>
              <a:t>round((PAY_AMT1+PAY_AMT2+PAY_AMT3+PAY_AMT4+PAY_AMT5+PAY_AMT6)/6,2) AS AVG_PAY_AMT</a:t>
            </a:r>
            <a:endParaRPr lang="en-IN" sz="1300" b="1" dirty="0">
              <a:latin typeface="Bahnschrift" panose="020B0502040204020203" pitchFamily="34" charset="0"/>
            </a:endParaRPr>
          </a:p>
          <a:p>
            <a:pPr>
              <a:spcAft>
                <a:spcPts val="800"/>
              </a:spcAft>
            </a:pPr>
            <a:r>
              <a:rPr lang="en-US" sz="1300" b="1" dirty="0">
                <a:latin typeface="Bahnschrift" panose="020B0502040204020203" pitchFamily="34" charset="0"/>
              </a:rPr>
              <a:t>FROM CC_DEFAULT;</a:t>
            </a:r>
            <a:endParaRPr lang="en-IN" sz="1300" b="1" dirty="0">
              <a:latin typeface="Bahnschrift" panose="020B0502040204020203" pitchFamily="34" charset="0"/>
            </a:endParaRPr>
          </a:p>
        </p:txBody>
      </p:sp>
      <p:pic>
        <p:nvPicPr>
          <p:cNvPr id="5" name="Picture 4">
            <a:extLst>
              <a:ext uri="{FF2B5EF4-FFF2-40B4-BE49-F238E27FC236}">
                <a16:creationId xmlns:a16="http://schemas.microsoft.com/office/drawing/2014/main" id="{1C3F1F25-5A6D-142C-62CB-01720EAE03D2}"/>
              </a:ext>
            </a:extLst>
          </p:cNvPr>
          <p:cNvPicPr>
            <a:picLocks noChangeAspect="1"/>
          </p:cNvPicPr>
          <p:nvPr/>
        </p:nvPicPr>
        <p:blipFill rotWithShape="1">
          <a:blip r:embed="rId2"/>
          <a:srcRect l="2030" t="1014"/>
          <a:stretch/>
        </p:blipFill>
        <p:spPr>
          <a:xfrm>
            <a:off x="5753100" y="2351832"/>
            <a:ext cx="5965673" cy="4276725"/>
          </a:xfrm>
          <a:prstGeom prst="rect">
            <a:avLst/>
          </a:prstGeom>
        </p:spPr>
      </p:pic>
      <p:sp>
        <p:nvSpPr>
          <p:cNvPr id="7" name="TextBox 6">
            <a:extLst>
              <a:ext uri="{FF2B5EF4-FFF2-40B4-BE49-F238E27FC236}">
                <a16:creationId xmlns:a16="http://schemas.microsoft.com/office/drawing/2014/main" id="{02EB94E8-6D1B-448E-902E-1CF88575F53C}"/>
              </a:ext>
            </a:extLst>
          </p:cNvPr>
          <p:cNvSpPr txBox="1"/>
          <p:nvPr/>
        </p:nvSpPr>
        <p:spPr>
          <a:xfrm>
            <a:off x="3207248" y="313739"/>
            <a:ext cx="4676912" cy="704039"/>
          </a:xfrm>
          <a:prstGeom prst="rect">
            <a:avLst/>
          </a:prstGeom>
          <a:noFill/>
          <a:ln>
            <a:noFill/>
          </a:ln>
        </p:spPr>
        <p:txBody>
          <a:bodyPr wrap="square">
            <a:spAutoFit/>
          </a:bodyPr>
          <a:lstStyle/>
          <a:p>
            <a:pPr>
              <a:lnSpc>
                <a:spcPct val="107000"/>
              </a:lnSpc>
              <a:spcAft>
                <a:spcPts val="800"/>
              </a:spcAft>
            </a:pPr>
            <a:r>
              <a:rPr lang="en-IN" sz="4000" b="1" dirty="0">
                <a:effectLst/>
                <a:latin typeface="Trebuchet MS" panose="020B0603020202020204" pitchFamily="34" charset="0"/>
                <a:ea typeface="Calibri" panose="020F0502020204030204" pitchFamily="34" charset="0"/>
                <a:cs typeface="Times New Roman" panose="02020603050405020304" pitchFamily="18" charset="0"/>
              </a:rPr>
              <a:t>Risk Analysis using</a:t>
            </a:r>
          </a:p>
        </p:txBody>
      </p:sp>
      <p:pic>
        <p:nvPicPr>
          <p:cNvPr id="9" name="Picture 2" descr="Download Snowflake Computing Logo in SVG Vector or PNG File Format - Logo .wine">
            <a:extLst>
              <a:ext uri="{FF2B5EF4-FFF2-40B4-BE49-F238E27FC236}">
                <a16:creationId xmlns:a16="http://schemas.microsoft.com/office/drawing/2014/main" id="{004D1B11-3170-4176-A80E-978A8D29AE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99" t="33898" r="9753" b="33926"/>
          <a:stretch/>
        </p:blipFill>
        <p:spPr bwMode="auto">
          <a:xfrm>
            <a:off x="7810974" y="313739"/>
            <a:ext cx="2630606" cy="70403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61296C7F-5359-40CC-889D-4F81D6A2504D}"/>
                  </a:ext>
                </a:extLst>
              </p:cNvPr>
              <p:cNvGraphicFramePr>
                <a:graphicFrameLocks noChangeAspect="1"/>
              </p:cNvGraphicFramePr>
              <p:nvPr>
                <p:extLst>
                  <p:ext uri="{D42A27DB-BD31-4B8C-83A1-F6EECF244321}">
                    <p14:modId xmlns:p14="http://schemas.microsoft.com/office/powerpoint/2010/main" val="2513395482"/>
                  </p:ext>
                </p:extLst>
              </p:nvPr>
            </p:nvGraphicFramePr>
            <p:xfrm>
              <a:off x="241054" y="6327580"/>
              <a:ext cx="374468" cy="210638"/>
            </p:xfrm>
            <a:graphic>
              <a:graphicData uri="http://schemas.microsoft.com/office/powerpoint/2016/slidezoom">
                <pslz:sldZm>
                  <pslz:sldZmObj sldId="348" cId="1508886944">
                    <pslz:zmPr id="{14ED0F7A-1CE3-4FB3-A5A1-15E334A3BDAC}" returnToParent="0" transitionDur="1000">
                      <p166:blipFill xmlns:p166="http://schemas.microsoft.com/office/powerpoint/2016/6/main">
                        <a:blip r:embed="rId4"/>
                        <a:stretch>
                          <a:fillRect/>
                        </a:stretch>
                      </p166:blipFill>
                      <p166:spPr xmlns:p166="http://schemas.microsoft.com/office/powerpoint/2016/6/main">
                        <a:xfrm>
                          <a:off x="0" y="0"/>
                          <a:ext cx="374468" cy="210638"/>
                        </a:xfrm>
                        <a:prstGeom prst="rect">
                          <a:avLst/>
                        </a:prstGeom>
                      </p166:spPr>
                    </pslz:zmPr>
                  </pslz:sldZmObj>
                </pslz:sldZm>
              </a:graphicData>
            </a:graphic>
          </p:graphicFrame>
        </mc:Choice>
        <mc:Fallback xmlns="">
          <p:pic>
            <p:nvPicPr>
              <p:cNvPr id="6" name="Slide Zoom 5">
                <a:hlinkClick r:id="rId5" action="ppaction://hlinksldjump"/>
                <a:extLst>
                  <a:ext uri="{FF2B5EF4-FFF2-40B4-BE49-F238E27FC236}">
                    <a16:creationId xmlns:a16="http://schemas.microsoft.com/office/drawing/2014/main" id="{61296C7F-5359-40CC-889D-4F81D6A2504D}"/>
                  </a:ext>
                </a:extLst>
              </p:cNvPr>
              <p:cNvPicPr>
                <a:picLocks noGrp="1" noRot="1" noChangeAspect="1" noMove="1" noResize="1" noEditPoints="1" noAdjustHandles="1" noChangeArrowheads="1" noChangeShapeType="1"/>
              </p:cNvPicPr>
              <p:nvPr/>
            </p:nvPicPr>
            <p:blipFill>
              <a:blip r:embed="rId6"/>
              <a:stretch>
                <a:fillRect/>
              </a:stretch>
            </p:blipFill>
            <p:spPr>
              <a:xfrm>
                <a:off x="241054" y="6327580"/>
                <a:ext cx="374468" cy="210638"/>
              </a:xfrm>
              <a:prstGeom prst="rect">
                <a:avLst/>
              </a:prstGeom>
            </p:spPr>
          </p:pic>
        </mc:Fallback>
      </mc:AlternateContent>
    </p:spTree>
    <p:extLst>
      <p:ext uri="{BB962C8B-B14F-4D97-AF65-F5344CB8AC3E}">
        <p14:creationId xmlns:p14="http://schemas.microsoft.com/office/powerpoint/2010/main" val="3069618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F536D5-37C8-9CE4-AA39-858AD9A9FFF1}"/>
              </a:ext>
            </a:extLst>
          </p:cNvPr>
          <p:cNvSpPr/>
          <p:nvPr/>
        </p:nvSpPr>
        <p:spPr>
          <a:xfrm>
            <a:off x="615521" y="1786392"/>
            <a:ext cx="11323929" cy="646331"/>
          </a:xfrm>
          <a:prstGeom prst="rect">
            <a:avLst/>
          </a:prstGeom>
        </p:spPr>
        <p:txBody>
          <a:bodyPr wrap="square">
            <a:spAutoFit/>
          </a:bodyPr>
          <a:lstStyle/>
          <a:p>
            <a:r>
              <a:rPr lang="en-IN" b="1" dirty="0">
                <a:solidFill>
                  <a:srgbClr val="0070C0"/>
                </a:solidFill>
                <a:latin typeface="Bahnschrift" panose="020B0502040204020203" pitchFamily="34" charset="0"/>
              </a:rPr>
              <a:t>Data Processing/ Analysis : </a:t>
            </a:r>
            <a:r>
              <a:rPr lang="en-US" b="1" dirty="0">
                <a:latin typeface="Bahnschrift" panose="020B0502040204020203" pitchFamily="34" charset="0"/>
              </a:rPr>
              <a:t>Find average pay duration. Make sure numbers are rounded and negative values are eliminated</a:t>
            </a:r>
            <a:r>
              <a:rPr lang="en-IN" b="1" kern="100" dirty="0">
                <a:solidFill>
                  <a:srgbClr val="2F5496"/>
                </a:solidFill>
                <a:latin typeface="Calibri Light" panose="020F0302020204030204" pitchFamily="34" charset="0"/>
                <a:cs typeface="Times New Roman" panose="02020603050405020304" pitchFamily="18" charset="0"/>
              </a:rPr>
              <a:t>.</a:t>
            </a:r>
            <a:endParaRPr lang="en-IN" b="1" dirty="0">
              <a:latin typeface="Bahnschrift" panose="020B0502040204020203" pitchFamily="34" charset="0"/>
            </a:endParaRPr>
          </a:p>
        </p:txBody>
      </p:sp>
      <p:sp>
        <p:nvSpPr>
          <p:cNvPr id="3" name="TextBox 2">
            <a:extLst>
              <a:ext uri="{FF2B5EF4-FFF2-40B4-BE49-F238E27FC236}">
                <a16:creationId xmlns:a16="http://schemas.microsoft.com/office/drawing/2014/main" id="{A7291A83-A13C-009E-8D9D-9E1AEA4D07A1}"/>
              </a:ext>
            </a:extLst>
          </p:cNvPr>
          <p:cNvSpPr txBox="1"/>
          <p:nvPr/>
        </p:nvSpPr>
        <p:spPr>
          <a:xfrm>
            <a:off x="725985" y="2572651"/>
            <a:ext cx="4962525" cy="3300199"/>
          </a:xfrm>
          <a:prstGeom prst="rect">
            <a:avLst/>
          </a:prstGeom>
          <a:noFill/>
        </p:spPr>
        <p:txBody>
          <a:bodyPr wrap="square" rtlCol="0">
            <a:spAutoFit/>
          </a:bodyPr>
          <a:lstStyle/>
          <a:p>
            <a:pPr>
              <a:lnSpc>
                <a:spcPct val="107000"/>
              </a:lnSpc>
              <a:spcAft>
                <a:spcPts val="800"/>
              </a:spcAft>
            </a:pPr>
            <a:r>
              <a:rPr lang="en-US" sz="1400" b="1" dirty="0">
                <a:latin typeface="Bahnschrift" panose="020B0502040204020203" pitchFamily="34" charset="0"/>
              </a:rPr>
              <a:t>SELECT *, ROUND ((</a:t>
            </a:r>
            <a:endParaRPr lang="en-IN" sz="1400" b="1" dirty="0">
              <a:latin typeface="Bahnschrift" panose="020B0502040204020203" pitchFamily="34" charset="0"/>
            </a:endParaRPr>
          </a:p>
          <a:p>
            <a:pPr algn="just">
              <a:lnSpc>
                <a:spcPct val="107000"/>
              </a:lnSpc>
              <a:spcAft>
                <a:spcPts val="800"/>
              </a:spcAft>
            </a:pPr>
            <a:r>
              <a:rPr lang="en-US" sz="1400" b="1" dirty="0">
                <a:latin typeface="Bahnschrift" panose="020B0502040204020203" pitchFamily="34" charset="0"/>
              </a:rPr>
              <a:t>CASE</a:t>
            </a:r>
            <a:r>
              <a:rPr lang="en-IN" sz="1400" b="1" dirty="0">
                <a:latin typeface="Bahnschrift" panose="020B0502040204020203" pitchFamily="34" charset="0"/>
              </a:rPr>
              <a:t> </a:t>
            </a:r>
            <a:r>
              <a:rPr lang="en-US" sz="1400" b="1" dirty="0">
                <a:latin typeface="Bahnschrift" panose="020B0502040204020203" pitchFamily="34" charset="0"/>
              </a:rPr>
              <a:t>WHEN PAY_1 &gt; 0 THEN PAY_1</a:t>
            </a:r>
            <a:r>
              <a:rPr lang="en-IN" sz="1400" b="1" dirty="0">
                <a:latin typeface="Bahnschrift" panose="020B0502040204020203" pitchFamily="34" charset="0"/>
              </a:rPr>
              <a:t> </a:t>
            </a:r>
            <a:r>
              <a:rPr lang="en-US" sz="1400" b="1" dirty="0">
                <a:latin typeface="Bahnschrift" panose="020B0502040204020203" pitchFamily="34" charset="0"/>
              </a:rPr>
              <a:t>ELSE 0</a:t>
            </a:r>
            <a:r>
              <a:rPr lang="en-IN" sz="1400" b="1" dirty="0">
                <a:latin typeface="Bahnschrift" panose="020B0502040204020203" pitchFamily="34" charset="0"/>
              </a:rPr>
              <a:t> </a:t>
            </a:r>
            <a:r>
              <a:rPr lang="en-US" sz="1400" b="1" dirty="0">
                <a:latin typeface="Bahnschrift" panose="020B0502040204020203" pitchFamily="34" charset="0"/>
              </a:rPr>
              <a:t>END +</a:t>
            </a:r>
            <a:endParaRPr lang="en-IN" sz="1400" b="1" dirty="0">
              <a:latin typeface="Bahnschrift" panose="020B0502040204020203" pitchFamily="34" charset="0"/>
            </a:endParaRPr>
          </a:p>
          <a:p>
            <a:pPr algn="just">
              <a:lnSpc>
                <a:spcPct val="107000"/>
              </a:lnSpc>
              <a:spcAft>
                <a:spcPts val="800"/>
              </a:spcAft>
            </a:pPr>
            <a:r>
              <a:rPr lang="en-US" sz="1400" b="1" dirty="0">
                <a:latin typeface="Bahnschrift" panose="020B0502040204020203" pitchFamily="34" charset="0"/>
              </a:rPr>
              <a:t> CASE WHEN PAY_2 &gt; 0 THEN PAY_2</a:t>
            </a:r>
            <a:r>
              <a:rPr lang="en-IN" sz="1400" b="1" dirty="0">
                <a:latin typeface="Bahnschrift" panose="020B0502040204020203" pitchFamily="34" charset="0"/>
              </a:rPr>
              <a:t> </a:t>
            </a:r>
            <a:r>
              <a:rPr lang="en-US" sz="1400" b="1" dirty="0">
                <a:latin typeface="Bahnschrift" panose="020B0502040204020203" pitchFamily="34" charset="0"/>
              </a:rPr>
              <a:t>ELSE 0</a:t>
            </a:r>
            <a:r>
              <a:rPr lang="en-IN" sz="1400" b="1" dirty="0">
                <a:latin typeface="Bahnschrift" panose="020B0502040204020203" pitchFamily="34" charset="0"/>
              </a:rPr>
              <a:t> </a:t>
            </a:r>
            <a:r>
              <a:rPr lang="en-US" sz="1400" b="1" dirty="0">
                <a:latin typeface="Bahnschrift" panose="020B0502040204020203" pitchFamily="34" charset="0"/>
              </a:rPr>
              <a:t>END +</a:t>
            </a:r>
            <a:endParaRPr lang="en-IN" sz="1400" b="1" dirty="0">
              <a:latin typeface="Bahnschrift" panose="020B0502040204020203" pitchFamily="34" charset="0"/>
            </a:endParaRPr>
          </a:p>
          <a:p>
            <a:pPr algn="just">
              <a:lnSpc>
                <a:spcPct val="107000"/>
              </a:lnSpc>
              <a:spcAft>
                <a:spcPts val="800"/>
              </a:spcAft>
            </a:pPr>
            <a:r>
              <a:rPr lang="en-US" sz="1400" b="1" dirty="0">
                <a:latin typeface="Bahnschrift" panose="020B0502040204020203" pitchFamily="34" charset="0"/>
              </a:rPr>
              <a:t> CASE</a:t>
            </a:r>
            <a:r>
              <a:rPr lang="en-IN" sz="1400" b="1" dirty="0">
                <a:latin typeface="Bahnschrift" panose="020B0502040204020203" pitchFamily="34" charset="0"/>
              </a:rPr>
              <a:t> </a:t>
            </a:r>
            <a:r>
              <a:rPr lang="en-US" sz="1400" b="1" dirty="0">
                <a:latin typeface="Bahnschrift" panose="020B0502040204020203" pitchFamily="34" charset="0"/>
              </a:rPr>
              <a:t>WHEN PAY_3 &gt; 0 THEN PAY_3</a:t>
            </a:r>
            <a:r>
              <a:rPr lang="en-IN" sz="1400" b="1" dirty="0">
                <a:latin typeface="Bahnschrift" panose="020B0502040204020203" pitchFamily="34" charset="0"/>
              </a:rPr>
              <a:t> </a:t>
            </a:r>
            <a:r>
              <a:rPr lang="en-US" sz="1400" b="1" dirty="0">
                <a:latin typeface="Bahnschrift" panose="020B0502040204020203" pitchFamily="34" charset="0"/>
              </a:rPr>
              <a:t>ELSE 0</a:t>
            </a:r>
            <a:r>
              <a:rPr lang="en-IN" sz="1400" b="1" dirty="0">
                <a:latin typeface="Bahnschrift" panose="020B0502040204020203" pitchFamily="34" charset="0"/>
              </a:rPr>
              <a:t> </a:t>
            </a:r>
            <a:r>
              <a:rPr lang="en-US" sz="1400" b="1" dirty="0">
                <a:latin typeface="Bahnschrift" panose="020B0502040204020203" pitchFamily="34" charset="0"/>
              </a:rPr>
              <a:t>END +</a:t>
            </a:r>
            <a:endParaRPr lang="en-IN" sz="1400" b="1" dirty="0">
              <a:latin typeface="Bahnschrift" panose="020B0502040204020203" pitchFamily="34" charset="0"/>
            </a:endParaRPr>
          </a:p>
          <a:p>
            <a:pPr algn="just">
              <a:lnSpc>
                <a:spcPct val="107000"/>
              </a:lnSpc>
              <a:spcAft>
                <a:spcPts val="800"/>
              </a:spcAft>
            </a:pPr>
            <a:r>
              <a:rPr lang="en-US" sz="1400" b="1" dirty="0">
                <a:latin typeface="Bahnschrift" panose="020B0502040204020203" pitchFamily="34" charset="0"/>
              </a:rPr>
              <a:t> CASE</a:t>
            </a:r>
            <a:r>
              <a:rPr lang="en-IN" sz="1400" b="1" dirty="0">
                <a:latin typeface="Bahnschrift" panose="020B0502040204020203" pitchFamily="34" charset="0"/>
              </a:rPr>
              <a:t> </a:t>
            </a:r>
            <a:r>
              <a:rPr lang="en-US" sz="1400" b="1" dirty="0">
                <a:latin typeface="Bahnschrift" panose="020B0502040204020203" pitchFamily="34" charset="0"/>
              </a:rPr>
              <a:t>WHEN PAY_4 &gt; 0 THEN PAY_4</a:t>
            </a:r>
            <a:r>
              <a:rPr lang="en-IN" sz="1400" b="1" dirty="0">
                <a:latin typeface="Bahnschrift" panose="020B0502040204020203" pitchFamily="34" charset="0"/>
              </a:rPr>
              <a:t> </a:t>
            </a:r>
            <a:r>
              <a:rPr lang="en-US" sz="1400" b="1" dirty="0">
                <a:latin typeface="Bahnschrift" panose="020B0502040204020203" pitchFamily="34" charset="0"/>
              </a:rPr>
              <a:t>ELSE 0</a:t>
            </a:r>
            <a:r>
              <a:rPr lang="en-IN" sz="1400" b="1" dirty="0">
                <a:latin typeface="Bahnschrift" panose="020B0502040204020203" pitchFamily="34" charset="0"/>
              </a:rPr>
              <a:t> </a:t>
            </a:r>
            <a:r>
              <a:rPr lang="en-US" sz="1400" b="1" dirty="0">
                <a:latin typeface="Bahnschrift" panose="020B0502040204020203" pitchFamily="34" charset="0"/>
              </a:rPr>
              <a:t>END +</a:t>
            </a:r>
            <a:endParaRPr lang="en-IN" sz="1400" b="1" dirty="0">
              <a:latin typeface="Bahnschrift" panose="020B0502040204020203" pitchFamily="34" charset="0"/>
            </a:endParaRPr>
          </a:p>
          <a:p>
            <a:pPr algn="just">
              <a:lnSpc>
                <a:spcPct val="107000"/>
              </a:lnSpc>
              <a:spcAft>
                <a:spcPts val="800"/>
              </a:spcAft>
            </a:pPr>
            <a:r>
              <a:rPr lang="en-US" sz="1400" b="1" dirty="0">
                <a:latin typeface="Bahnschrift" panose="020B0502040204020203" pitchFamily="34" charset="0"/>
              </a:rPr>
              <a:t> CASE</a:t>
            </a:r>
            <a:r>
              <a:rPr lang="en-IN" sz="1400" b="1" dirty="0">
                <a:latin typeface="Bahnschrift" panose="020B0502040204020203" pitchFamily="34" charset="0"/>
              </a:rPr>
              <a:t> </a:t>
            </a:r>
            <a:r>
              <a:rPr lang="en-US" sz="1400" b="1" dirty="0">
                <a:latin typeface="Bahnschrift" panose="020B0502040204020203" pitchFamily="34" charset="0"/>
              </a:rPr>
              <a:t>WHEN PAY_5 &gt; 0 THEN PAY_5</a:t>
            </a:r>
            <a:r>
              <a:rPr lang="en-IN" sz="1400" b="1" dirty="0">
                <a:latin typeface="Bahnschrift" panose="020B0502040204020203" pitchFamily="34" charset="0"/>
              </a:rPr>
              <a:t> </a:t>
            </a:r>
            <a:r>
              <a:rPr lang="en-US" sz="1400" b="1" dirty="0">
                <a:latin typeface="Bahnschrift" panose="020B0502040204020203" pitchFamily="34" charset="0"/>
              </a:rPr>
              <a:t>ELSE 0</a:t>
            </a:r>
            <a:r>
              <a:rPr lang="en-IN" sz="1400" b="1" dirty="0">
                <a:latin typeface="Bahnschrift" panose="020B0502040204020203" pitchFamily="34" charset="0"/>
              </a:rPr>
              <a:t> </a:t>
            </a:r>
            <a:r>
              <a:rPr lang="en-US" sz="1400" b="1" dirty="0">
                <a:latin typeface="Bahnschrift" panose="020B0502040204020203" pitchFamily="34" charset="0"/>
              </a:rPr>
              <a:t>END +</a:t>
            </a:r>
            <a:endParaRPr lang="en-IN" sz="1400" b="1" dirty="0">
              <a:latin typeface="Bahnschrift" panose="020B0502040204020203" pitchFamily="34" charset="0"/>
            </a:endParaRPr>
          </a:p>
          <a:p>
            <a:pPr algn="just">
              <a:lnSpc>
                <a:spcPct val="107000"/>
              </a:lnSpc>
              <a:spcAft>
                <a:spcPts val="800"/>
              </a:spcAft>
            </a:pPr>
            <a:r>
              <a:rPr lang="en-US" sz="1400" b="1" dirty="0">
                <a:latin typeface="Bahnschrift" panose="020B0502040204020203" pitchFamily="34" charset="0"/>
              </a:rPr>
              <a:t> CASE</a:t>
            </a:r>
            <a:r>
              <a:rPr lang="en-IN" sz="1400" b="1" dirty="0">
                <a:latin typeface="Bahnschrift" panose="020B0502040204020203" pitchFamily="34" charset="0"/>
              </a:rPr>
              <a:t> </a:t>
            </a:r>
            <a:r>
              <a:rPr lang="en-US" sz="1400" b="1" dirty="0">
                <a:latin typeface="Bahnschrift" panose="020B0502040204020203" pitchFamily="34" charset="0"/>
              </a:rPr>
              <a:t>WHEN PAY_6 &gt; 0 THEN PAY_6</a:t>
            </a:r>
            <a:r>
              <a:rPr lang="en-IN" sz="1400" b="1" dirty="0">
                <a:latin typeface="Bahnschrift" panose="020B0502040204020203" pitchFamily="34" charset="0"/>
              </a:rPr>
              <a:t> </a:t>
            </a:r>
            <a:r>
              <a:rPr lang="en-US" sz="1400" b="1" dirty="0">
                <a:latin typeface="Bahnschrift" panose="020B0502040204020203" pitchFamily="34" charset="0"/>
              </a:rPr>
              <a:t>ELSE 0</a:t>
            </a:r>
            <a:r>
              <a:rPr lang="en-IN" sz="1400" b="1" dirty="0">
                <a:latin typeface="Bahnschrift" panose="020B0502040204020203" pitchFamily="34" charset="0"/>
              </a:rPr>
              <a:t> </a:t>
            </a:r>
            <a:r>
              <a:rPr lang="en-US" sz="1400" b="1" dirty="0">
                <a:latin typeface="Bahnschrift" panose="020B0502040204020203" pitchFamily="34" charset="0"/>
              </a:rPr>
              <a:t>END</a:t>
            </a:r>
            <a:endParaRPr lang="en-IN" sz="1400" b="1" dirty="0">
              <a:latin typeface="Bahnschrift" panose="020B0502040204020203" pitchFamily="34" charset="0"/>
            </a:endParaRPr>
          </a:p>
          <a:p>
            <a:pPr algn="just">
              <a:lnSpc>
                <a:spcPct val="107000"/>
              </a:lnSpc>
              <a:spcAft>
                <a:spcPts val="800"/>
              </a:spcAft>
            </a:pPr>
            <a:r>
              <a:rPr lang="en-US" sz="1400" b="1" dirty="0">
                <a:latin typeface="Bahnschrift" panose="020B0502040204020203" pitchFamily="34" charset="0"/>
              </a:rPr>
              <a:t>    )/6, 0) AS AVG_PAY_DURATION</a:t>
            </a:r>
            <a:endParaRPr lang="en-IN" sz="1400" b="1" dirty="0">
              <a:latin typeface="Bahnschrift" panose="020B0502040204020203" pitchFamily="34" charset="0"/>
            </a:endParaRPr>
          </a:p>
          <a:p>
            <a:pPr algn="just">
              <a:lnSpc>
                <a:spcPct val="107000"/>
              </a:lnSpc>
              <a:spcAft>
                <a:spcPts val="800"/>
              </a:spcAft>
            </a:pPr>
            <a:r>
              <a:rPr lang="en-US" sz="1400" b="1" dirty="0">
                <a:latin typeface="Bahnschrift" panose="020B0502040204020203" pitchFamily="34" charset="0"/>
              </a:rPr>
              <a:t>FROM</a:t>
            </a:r>
            <a:endParaRPr lang="en-IN" sz="1400" b="1" dirty="0">
              <a:latin typeface="Bahnschrift" panose="020B0502040204020203" pitchFamily="34" charset="0"/>
            </a:endParaRPr>
          </a:p>
          <a:p>
            <a:pPr algn="just">
              <a:lnSpc>
                <a:spcPct val="107000"/>
              </a:lnSpc>
              <a:spcAft>
                <a:spcPts val="800"/>
              </a:spcAft>
            </a:pPr>
            <a:r>
              <a:rPr lang="en-US" sz="1400" b="1" dirty="0">
                <a:latin typeface="Bahnschrift" panose="020B0502040204020203" pitchFamily="34" charset="0"/>
              </a:rPr>
              <a:t>    CC_DEFAULT;</a:t>
            </a:r>
            <a:endParaRPr lang="en-IN" sz="1400" b="1" dirty="0">
              <a:latin typeface="Bahnschrift" panose="020B0502040204020203" pitchFamily="34" charset="0"/>
            </a:endParaRPr>
          </a:p>
        </p:txBody>
      </p:sp>
      <p:pic>
        <p:nvPicPr>
          <p:cNvPr id="13" name="Picture 12">
            <a:extLst>
              <a:ext uri="{FF2B5EF4-FFF2-40B4-BE49-F238E27FC236}">
                <a16:creationId xmlns:a16="http://schemas.microsoft.com/office/drawing/2014/main" id="{2E3DE4AD-1D07-C7D4-FAC1-AEACD6D29220}"/>
              </a:ext>
            </a:extLst>
          </p:cNvPr>
          <p:cNvPicPr>
            <a:picLocks noChangeAspect="1"/>
          </p:cNvPicPr>
          <p:nvPr/>
        </p:nvPicPr>
        <p:blipFill>
          <a:blip r:embed="rId2"/>
          <a:stretch>
            <a:fillRect/>
          </a:stretch>
        </p:blipFill>
        <p:spPr>
          <a:xfrm>
            <a:off x="6080903" y="4646622"/>
            <a:ext cx="4142579" cy="1454752"/>
          </a:xfrm>
          <a:prstGeom prst="rect">
            <a:avLst/>
          </a:prstGeom>
        </p:spPr>
      </p:pic>
      <p:pic>
        <p:nvPicPr>
          <p:cNvPr id="15" name="Picture 14">
            <a:extLst>
              <a:ext uri="{FF2B5EF4-FFF2-40B4-BE49-F238E27FC236}">
                <a16:creationId xmlns:a16="http://schemas.microsoft.com/office/drawing/2014/main" id="{24D77C6D-0877-4F06-2A8F-E27B3DF0B440}"/>
              </a:ext>
            </a:extLst>
          </p:cNvPr>
          <p:cNvPicPr>
            <a:picLocks noChangeAspect="1"/>
          </p:cNvPicPr>
          <p:nvPr/>
        </p:nvPicPr>
        <p:blipFill>
          <a:blip r:embed="rId3"/>
          <a:stretch>
            <a:fillRect/>
          </a:stretch>
        </p:blipFill>
        <p:spPr>
          <a:xfrm>
            <a:off x="6080902" y="2758202"/>
            <a:ext cx="4142579" cy="1464549"/>
          </a:xfrm>
          <a:prstGeom prst="rect">
            <a:avLst/>
          </a:prstGeom>
        </p:spPr>
      </p:pic>
      <p:sp>
        <p:nvSpPr>
          <p:cNvPr id="11" name="TextBox 10">
            <a:extLst>
              <a:ext uri="{FF2B5EF4-FFF2-40B4-BE49-F238E27FC236}">
                <a16:creationId xmlns:a16="http://schemas.microsoft.com/office/drawing/2014/main" id="{122888F7-1EC9-4863-A342-C43FBFFF33E5}"/>
              </a:ext>
            </a:extLst>
          </p:cNvPr>
          <p:cNvSpPr txBox="1"/>
          <p:nvPr/>
        </p:nvSpPr>
        <p:spPr>
          <a:xfrm>
            <a:off x="3207248" y="313739"/>
            <a:ext cx="4676912" cy="704039"/>
          </a:xfrm>
          <a:prstGeom prst="rect">
            <a:avLst/>
          </a:prstGeom>
          <a:noFill/>
          <a:ln>
            <a:noFill/>
          </a:ln>
        </p:spPr>
        <p:txBody>
          <a:bodyPr wrap="square">
            <a:spAutoFit/>
          </a:bodyPr>
          <a:lstStyle/>
          <a:p>
            <a:pPr>
              <a:lnSpc>
                <a:spcPct val="107000"/>
              </a:lnSpc>
              <a:spcAft>
                <a:spcPts val="800"/>
              </a:spcAft>
            </a:pPr>
            <a:r>
              <a:rPr lang="en-IN" sz="4000" b="1" dirty="0">
                <a:effectLst/>
                <a:latin typeface="Trebuchet MS" panose="020B0603020202020204" pitchFamily="34" charset="0"/>
                <a:ea typeface="Calibri" panose="020F0502020204030204" pitchFamily="34" charset="0"/>
                <a:cs typeface="Times New Roman" panose="02020603050405020304" pitchFamily="18" charset="0"/>
              </a:rPr>
              <a:t>Risk Analysis using</a:t>
            </a:r>
          </a:p>
        </p:txBody>
      </p:sp>
      <p:pic>
        <p:nvPicPr>
          <p:cNvPr id="12" name="Picture 2" descr="Download Snowflake Computing Logo in SVG Vector or PNG File Format - Logo .wine">
            <a:extLst>
              <a:ext uri="{FF2B5EF4-FFF2-40B4-BE49-F238E27FC236}">
                <a16:creationId xmlns:a16="http://schemas.microsoft.com/office/drawing/2014/main" id="{F26B72B9-AAB6-48BD-8BEC-7D5ABC9D5A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099" t="33898" r="9753" b="33926"/>
          <a:stretch/>
        </p:blipFill>
        <p:spPr bwMode="auto">
          <a:xfrm>
            <a:off x="7810974" y="313739"/>
            <a:ext cx="2630606" cy="70403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3947693D-B3D9-46F4-B31B-6947CB45D656}"/>
                  </a:ext>
                </a:extLst>
              </p:cNvPr>
              <p:cNvGraphicFramePr>
                <a:graphicFrameLocks noChangeAspect="1"/>
              </p:cNvGraphicFramePr>
              <p:nvPr>
                <p:extLst>
                  <p:ext uri="{D42A27DB-BD31-4B8C-83A1-F6EECF244321}">
                    <p14:modId xmlns:p14="http://schemas.microsoft.com/office/powerpoint/2010/main" val="3619223883"/>
                  </p:ext>
                </p:extLst>
              </p:nvPr>
            </p:nvGraphicFramePr>
            <p:xfrm>
              <a:off x="5309736" y="6481198"/>
              <a:ext cx="471936" cy="265464"/>
            </p:xfrm>
            <a:graphic>
              <a:graphicData uri="http://schemas.microsoft.com/office/powerpoint/2016/slidezoom">
                <pslz:sldZm>
                  <pslz:sldZmObj sldId="358" cId="1735473839">
                    <pslz:zmPr id="{DF3A2892-D8DF-4DAB-8D03-900ABC1BC706}" returnToParent="0" transitionDur="1000">
                      <p166:blipFill xmlns:p166="http://schemas.microsoft.com/office/powerpoint/2016/6/main">
                        <a:blip r:embed="rId5"/>
                        <a:stretch>
                          <a:fillRect/>
                        </a:stretch>
                      </p166:blipFill>
                      <p166:spPr xmlns:p166="http://schemas.microsoft.com/office/powerpoint/2016/6/main">
                        <a:xfrm>
                          <a:off x="0" y="0"/>
                          <a:ext cx="471936" cy="265464"/>
                        </a:xfrm>
                        <a:prstGeom prst="rect">
                          <a:avLst/>
                        </a:prstGeom>
                      </p166:spPr>
                    </pslz:zmPr>
                  </pslz:sldZmObj>
                </pslz:sldZm>
              </a:graphicData>
            </a:graphic>
          </p:graphicFrame>
        </mc:Choice>
        <mc:Fallback xmlns="">
          <p:pic>
            <p:nvPicPr>
              <p:cNvPr id="5" name="Slide Zoom 4">
                <a:hlinkClick r:id="rId6" action="ppaction://hlinksldjump"/>
                <a:extLst>
                  <a:ext uri="{FF2B5EF4-FFF2-40B4-BE49-F238E27FC236}">
                    <a16:creationId xmlns:a16="http://schemas.microsoft.com/office/drawing/2014/main" id="{3947693D-B3D9-46F4-B31B-6947CB45D656}"/>
                  </a:ext>
                </a:extLst>
              </p:cNvPr>
              <p:cNvPicPr>
                <a:picLocks noGrp="1" noRot="1" noChangeAspect="1" noMove="1" noResize="1" noEditPoints="1" noAdjustHandles="1" noChangeArrowheads="1" noChangeShapeType="1"/>
              </p:cNvPicPr>
              <p:nvPr/>
            </p:nvPicPr>
            <p:blipFill>
              <a:blip r:embed="rId7"/>
              <a:stretch>
                <a:fillRect/>
              </a:stretch>
            </p:blipFill>
            <p:spPr>
              <a:xfrm>
                <a:off x="5309736" y="6481198"/>
                <a:ext cx="471936" cy="265464"/>
              </a:xfrm>
              <a:prstGeom prst="rect">
                <a:avLst/>
              </a:prstGeom>
            </p:spPr>
          </p:pic>
        </mc:Fallback>
      </mc:AlternateContent>
    </p:spTree>
    <p:extLst>
      <p:ext uri="{BB962C8B-B14F-4D97-AF65-F5344CB8AC3E}">
        <p14:creationId xmlns:p14="http://schemas.microsoft.com/office/powerpoint/2010/main" val="15088869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0E1268C5-7BC6-4B96-A325-C3D19CD588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4298" y="1543356"/>
            <a:ext cx="7183404" cy="3771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5473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E3C3EF8-A9A9-43F9-9AAD-0502FCD7E7C2}"/>
              </a:ext>
            </a:extLst>
          </p:cNvPr>
          <p:cNvSpPr txBox="1"/>
          <p:nvPr/>
        </p:nvSpPr>
        <p:spPr>
          <a:xfrm>
            <a:off x="2735745" y="301342"/>
            <a:ext cx="6720510" cy="704039"/>
          </a:xfrm>
          <a:prstGeom prst="rect">
            <a:avLst/>
          </a:prstGeom>
          <a:noFill/>
          <a:ln>
            <a:noFill/>
          </a:ln>
        </p:spPr>
        <p:txBody>
          <a:bodyPr wrap="square">
            <a:spAutoFit/>
          </a:bodyPr>
          <a:lstStyle/>
          <a:p>
            <a:pPr algn="ctr">
              <a:lnSpc>
                <a:spcPct val="107000"/>
              </a:lnSpc>
              <a:spcAft>
                <a:spcPts val="800"/>
              </a:spcAft>
            </a:pPr>
            <a:r>
              <a:rPr lang="en-IN" sz="4000" b="1" dirty="0">
                <a:latin typeface="Trebuchet MS" panose="020B0603020202020204" pitchFamily="34" charset="0"/>
                <a:ea typeface="Calibri" panose="020F0502020204030204" pitchFamily="34" charset="0"/>
                <a:cs typeface="Times New Roman" panose="02020603050405020304" pitchFamily="18" charset="0"/>
              </a:rPr>
              <a:t>Batch Processing using RDD</a:t>
            </a:r>
            <a:endParaRPr lang="en-IN" sz="4000" b="1" dirty="0">
              <a:effectLst/>
              <a:latin typeface="Trebuchet MS" panose="020B060302020202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A8A00E31-717E-4310-A9F7-5DF5F7FEC327}"/>
              </a:ext>
            </a:extLst>
          </p:cNvPr>
          <p:cNvPicPr>
            <a:picLocks noChangeAspect="1"/>
          </p:cNvPicPr>
          <p:nvPr/>
        </p:nvPicPr>
        <p:blipFill rotWithShape="1">
          <a:blip r:embed="rId2">
            <a:extLst>
              <a:ext uri="{28A0092B-C50C-407E-A947-70E740481C1C}">
                <a14:useLocalDpi xmlns:a14="http://schemas.microsoft.com/office/drawing/2010/main" val="0"/>
              </a:ext>
            </a:extLst>
          </a:blip>
          <a:srcRect l="19492" t="16319" r="17158" b="14484"/>
          <a:stretch/>
        </p:blipFill>
        <p:spPr>
          <a:xfrm>
            <a:off x="645602" y="2766145"/>
            <a:ext cx="1213678" cy="1325710"/>
          </a:xfrm>
          <a:prstGeom prst="rect">
            <a:avLst/>
          </a:prstGeom>
        </p:spPr>
      </p:pic>
      <p:pic>
        <p:nvPicPr>
          <p:cNvPr id="11" name="Picture 2" descr="Azure Data Factory. Most analytics systems need to be able… | by Ayşegül  Yiğit | Plumbers Of Data Science | Medium">
            <a:extLst>
              <a:ext uri="{FF2B5EF4-FFF2-40B4-BE49-F238E27FC236}">
                <a16:creationId xmlns:a16="http://schemas.microsoft.com/office/drawing/2014/main" id="{6729B852-D0FB-4F1E-849E-A2EE538DE6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3082" y="2845115"/>
            <a:ext cx="2232497" cy="11677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SAP + On-Prem &amp; Cloud Data Platforms | AecorSoft Data Integrator">
            <a:extLst>
              <a:ext uri="{FF2B5EF4-FFF2-40B4-BE49-F238E27FC236}">
                <a16:creationId xmlns:a16="http://schemas.microsoft.com/office/drawing/2014/main" id="{9E993FE3-A07A-4080-98AB-55DB8E760F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7848" y="2931724"/>
            <a:ext cx="2358115" cy="99454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E2E38EFE-0A3D-4CDE-A652-B4DD7D1EE1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6480" y="2825402"/>
            <a:ext cx="2259918" cy="118645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Connector: Elbow 2">
            <a:extLst>
              <a:ext uri="{FF2B5EF4-FFF2-40B4-BE49-F238E27FC236}">
                <a16:creationId xmlns:a16="http://schemas.microsoft.com/office/drawing/2014/main" id="{6BA34C00-BACE-4E2C-A8D8-05E3EFC8EE89}"/>
              </a:ext>
            </a:extLst>
          </p:cNvPr>
          <p:cNvCxnSpPr>
            <a:cxnSpLocks/>
            <a:stCxn id="8" idx="2"/>
            <a:endCxn id="11" idx="0"/>
          </p:cNvCxnSpPr>
          <p:nvPr/>
        </p:nvCxnSpPr>
        <p:spPr>
          <a:xfrm rot="5400000" flipH="1" flipV="1">
            <a:off x="2117516" y="1980040"/>
            <a:ext cx="1246740" cy="2976890"/>
          </a:xfrm>
          <a:prstGeom prst="bentConnector5">
            <a:avLst>
              <a:gd name="adj1" fmla="val -18336"/>
              <a:gd name="adj2" fmla="val 41444"/>
              <a:gd name="adj3" fmla="val 118336"/>
            </a:avLst>
          </a:prstGeom>
          <a:ln w="19050">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B2722844-5747-4004-9E38-DFF6B3A969DB}"/>
              </a:ext>
            </a:extLst>
          </p:cNvPr>
          <p:cNvCxnSpPr>
            <a:cxnSpLocks/>
            <a:stCxn id="11" idx="2"/>
            <a:endCxn id="12" idx="0"/>
          </p:cNvCxnSpPr>
          <p:nvPr/>
        </p:nvCxnSpPr>
        <p:spPr>
          <a:xfrm rot="5400000" flipH="1" flipV="1">
            <a:off x="5292538" y="1868516"/>
            <a:ext cx="1081159" cy="3207575"/>
          </a:xfrm>
          <a:prstGeom prst="bentConnector5">
            <a:avLst>
              <a:gd name="adj1" fmla="val -21144"/>
              <a:gd name="adj2" fmla="val 49021"/>
              <a:gd name="adj3" fmla="val 121144"/>
            </a:avLst>
          </a:prstGeom>
          <a:ln w="19050">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3DB51D64-D424-4AC4-9F7F-C7FD7A810341}"/>
              </a:ext>
            </a:extLst>
          </p:cNvPr>
          <p:cNvCxnSpPr>
            <a:cxnSpLocks/>
            <a:stCxn id="12" idx="3"/>
            <a:endCxn id="13" idx="0"/>
          </p:cNvCxnSpPr>
          <p:nvPr/>
        </p:nvCxnSpPr>
        <p:spPr>
          <a:xfrm flipV="1">
            <a:off x="8615963" y="2825402"/>
            <a:ext cx="1800476" cy="603597"/>
          </a:xfrm>
          <a:prstGeom prst="bentConnector4">
            <a:avLst>
              <a:gd name="adj1" fmla="val 40064"/>
              <a:gd name="adj2" fmla="val 137873"/>
            </a:avLst>
          </a:prstGeom>
          <a:ln w="19050">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E7A87690-EAE7-48FF-ACA2-AD1A3E1D3F27}"/>
              </a:ext>
            </a:extLst>
          </p:cNvPr>
          <p:cNvCxnSpPr>
            <a:cxnSpLocks/>
            <a:stCxn id="13" idx="2"/>
            <a:endCxn id="12" idx="2"/>
          </p:cNvCxnSpPr>
          <p:nvPr/>
        </p:nvCxnSpPr>
        <p:spPr>
          <a:xfrm rot="5400000" flipH="1">
            <a:off x="8883880" y="2479300"/>
            <a:ext cx="85586" cy="2979533"/>
          </a:xfrm>
          <a:prstGeom prst="bentConnector3">
            <a:avLst>
              <a:gd name="adj1" fmla="val -813173"/>
            </a:avLst>
          </a:prstGeom>
          <a:ln w="19050">
            <a:prstDash val="lgDash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AC3F4F09-F2CE-4951-86E6-7556FB5FDC89}"/>
                  </a:ext>
                </a:extLst>
              </p:cNvPr>
              <p:cNvGraphicFramePr>
                <a:graphicFrameLocks noChangeAspect="1"/>
              </p:cNvGraphicFramePr>
              <p:nvPr>
                <p:extLst>
                  <p:ext uri="{D42A27DB-BD31-4B8C-83A1-F6EECF244321}">
                    <p14:modId xmlns:p14="http://schemas.microsoft.com/office/powerpoint/2010/main" val="306581159"/>
                  </p:ext>
                </p:extLst>
              </p:nvPr>
            </p:nvGraphicFramePr>
            <p:xfrm>
              <a:off x="5849073" y="6488766"/>
              <a:ext cx="493854" cy="277793"/>
            </p:xfrm>
            <a:graphic>
              <a:graphicData uri="http://schemas.microsoft.com/office/powerpoint/2016/slidezoom">
                <pslz:sldZm>
                  <pslz:sldZmObj sldId="356" cId="1028520195">
                    <pslz:zmPr id="{D7137CB0-9C10-496F-B49D-F8B01CFAF06D}" returnToParent="0" transitionDur="1000">
                      <p166:blipFill xmlns:p166="http://schemas.microsoft.com/office/powerpoint/2016/6/main">
                        <a:blip r:embed="rId6"/>
                        <a:stretch>
                          <a:fillRect/>
                        </a:stretch>
                      </p166:blipFill>
                      <p166:spPr xmlns:p166="http://schemas.microsoft.com/office/powerpoint/2016/6/main">
                        <a:xfrm>
                          <a:off x="0" y="0"/>
                          <a:ext cx="493854" cy="277793"/>
                        </a:xfrm>
                        <a:prstGeom prst="rect">
                          <a:avLst/>
                        </a:prstGeom>
                      </p166:spPr>
                    </pslz:zmPr>
                  </pslz:sldZmObj>
                </pslz:sldZm>
              </a:graphicData>
            </a:graphic>
          </p:graphicFrame>
        </mc:Choice>
        <mc:Fallback xmlns="">
          <p:pic>
            <p:nvPicPr>
              <p:cNvPr id="4" name="Slide Zoom 3">
                <a:hlinkClick r:id="rId7" action="ppaction://hlinksldjump"/>
                <a:extLst>
                  <a:ext uri="{FF2B5EF4-FFF2-40B4-BE49-F238E27FC236}">
                    <a16:creationId xmlns:a16="http://schemas.microsoft.com/office/drawing/2014/main" id="{AC3F4F09-F2CE-4951-86E6-7556FB5FDC89}"/>
                  </a:ext>
                </a:extLst>
              </p:cNvPr>
              <p:cNvPicPr>
                <a:picLocks noGrp="1" noRot="1" noChangeAspect="1" noMove="1" noResize="1" noEditPoints="1" noAdjustHandles="1" noChangeArrowheads="1" noChangeShapeType="1"/>
              </p:cNvPicPr>
              <p:nvPr/>
            </p:nvPicPr>
            <p:blipFill>
              <a:blip r:embed="rId8"/>
              <a:stretch>
                <a:fillRect/>
              </a:stretch>
            </p:blipFill>
            <p:spPr>
              <a:xfrm>
                <a:off x="5849073" y="6488766"/>
                <a:ext cx="493854" cy="277793"/>
              </a:xfrm>
              <a:prstGeom prst="rect">
                <a:avLst/>
              </a:prstGeom>
            </p:spPr>
          </p:pic>
        </mc:Fallback>
      </mc:AlternateContent>
    </p:spTree>
    <p:extLst>
      <p:ext uri="{BB962C8B-B14F-4D97-AF65-F5344CB8AC3E}">
        <p14:creationId xmlns:p14="http://schemas.microsoft.com/office/powerpoint/2010/main" val="341432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par>
                                <p:cTn id="8" presetID="22" presetClass="entr" presetSubtype="8" repeatCount="indefinite"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1000"/>
                                        <p:tgtEl>
                                          <p:spTgt spid="15"/>
                                        </p:tgtEl>
                                      </p:cBhvr>
                                    </p:animEffect>
                                  </p:childTnLst>
                                </p:cTn>
                              </p:par>
                              <p:par>
                                <p:cTn id="11" presetID="22" presetClass="entr" presetSubtype="8" repeatCount="indefinite"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left)">
                                      <p:cBhvr>
                                        <p:cTn id="13" dur="1000"/>
                                        <p:tgtEl>
                                          <p:spTgt spid="22"/>
                                        </p:tgtEl>
                                      </p:cBhvr>
                                    </p:animEffect>
                                  </p:childTnLst>
                                </p:cTn>
                              </p:par>
                              <p:par>
                                <p:cTn id="14" presetID="22" presetClass="entr" presetSubtype="2" repeatCount="indefinite"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right)">
                                      <p:cBhvr>
                                        <p:cTn id="16"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BBB2FBC-C8B5-DD47-8E7C-947A00C71F3E}"/>
              </a:ext>
            </a:extLst>
          </p:cNvPr>
          <p:cNvSpPr/>
          <p:nvPr/>
        </p:nvSpPr>
        <p:spPr>
          <a:xfrm>
            <a:off x="4804695" y="926136"/>
            <a:ext cx="6498046" cy="5599790"/>
          </a:xfrm>
          <a:prstGeom prst="rect">
            <a:avLst/>
          </a:prstGeom>
          <a:solidFill>
            <a:schemeClr val="accent1">
              <a:alpha val="0"/>
            </a:schemeClr>
          </a:solidFill>
          <a:ln w="38100">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4D78FC28-36E4-3311-A1F4-25A5BDDCA550}"/>
              </a:ext>
            </a:extLst>
          </p:cNvPr>
          <p:cNvSpPr/>
          <p:nvPr/>
        </p:nvSpPr>
        <p:spPr>
          <a:xfrm>
            <a:off x="1139044" y="2419680"/>
            <a:ext cx="2738333" cy="2460326"/>
          </a:xfrm>
          <a:prstGeom prst="rect">
            <a:avLst/>
          </a:prstGeom>
          <a:solidFill>
            <a:schemeClr val="accent1">
              <a:alpha val="0"/>
            </a:schemeClr>
          </a:solidFill>
          <a:ln w="38100">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1">
                  <a:lumMod val="50000"/>
                </a:schemeClr>
              </a:solidFill>
            </a:endParaRPr>
          </a:p>
        </p:txBody>
      </p:sp>
      <p:sp>
        <p:nvSpPr>
          <p:cNvPr id="26" name="Rectangle: Diagonal Corners Snipped 25">
            <a:extLst>
              <a:ext uri="{FF2B5EF4-FFF2-40B4-BE49-F238E27FC236}">
                <a16:creationId xmlns:a16="http://schemas.microsoft.com/office/drawing/2014/main" id="{836CDCBF-07B6-2EC3-57FE-F4A0B23C8DBE}"/>
              </a:ext>
            </a:extLst>
          </p:cNvPr>
          <p:cNvSpPr/>
          <p:nvPr/>
        </p:nvSpPr>
        <p:spPr>
          <a:xfrm>
            <a:off x="1589930" y="2972667"/>
            <a:ext cx="1828800" cy="1402080"/>
          </a:xfrm>
          <a:prstGeom prst="snip2Diag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Rounded Corners 26">
            <a:extLst>
              <a:ext uri="{FF2B5EF4-FFF2-40B4-BE49-F238E27FC236}">
                <a16:creationId xmlns:a16="http://schemas.microsoft.com/office/drawing/2014/main" id="{2CEDF386-CD88-AFED-50E2-A4E19E12565B}"/>
              </a:ext>
            </a:extLst>
          </p:cNvPr>
          <p:cNvSpPr/>
          <p:nvPr/>
        </p:nvSpPr>
        <p:spPr>
          <a:xfrm>
            <a:off x="1960046" y="3593160"/>
            <a:ext cx="1088567" cy="5355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dirty="0" err="1"/>
              <a:t>SparkContext</a:t>
            </a:r>
            <a:endParaRPr lang="en-GB" sz="1000" dirty="0"/>
          </a:p>
        </p:txBody>
      </p:sp>
      <p:sp>
        <p:nvSpPr>
          <p:cNvPr id="28" name="TextBox 27">
            <a:extLst>
              <a:ext uri="{FF2B5EF4-FFF2-40B4-BE49-F238E27FC236}">
                <a16:creationId xmlns:a16="http://schemas.microsoft.com/office/drawing/2014/main" id="{2E76F544-29E1-6371-753E-946576FB2E12}"/>
              </a:ext>
            </a:extLst>
          </p:cNvPr>
          <p:cNvSpPr txBox="1"/>
          <p:nvPr/>
        </p:nvSpPr>
        <p:spPr>
          <a:xfrm>
            <a:off x="2043256" y="3188618"/>
            <a:ext cx="912429" cy="323165"/>
          </a:xfrm>
          <a:prstGeom prst="rect">
            <a:avLst/>
          </a:prstGeom>
          <a:noFill/>
        </p:spPr>
        <p:txBody>
          <a:bodyPr wrap="square" rtlCol="0">
            <a:spAutoFit/>
          </a:bodyPr>
          <a:lstStyle/>
          <a:p>
            <a:r>
              <a:rPr lang="en-GB" sz="1500" b="1" dirty="0">
                <a:solidFill>
                  <a:schemeClr val="bg1"/>
                </a:solidFill>
              </a:rPr>
              <a:t>DRIVER</a:t>
            </a:r>
          </a:p>
        </p:txBody>
      </p:sp>
      <p:sp>
        <p:nvSpPr>
          <p:cNvPr id="32" name="Rectangle: Diagonal Corners Snipped 31">
            <a:extLst>
              <a:ext uri="{FF2B5EF4-FFF2-40B4-BE49-F238E27FC236}">
                <a16:creationId xmlns:a16="http://schemas.microsoft.com/office/drawing/2014/main" id="{D54D4CD2-FA3E-563B-CDF3-D2608E534DBB}"/>
              </a:ext>
            </a:extLst>
          </p:cNvPr>
          <p:cNvSpPr/>
          <p:nvPr/>
        </p:nvSpPr>
        <p:spPr>
          <a:xfrm>
            <a:off x="8781781" y="1207724"/>
            <a:ext cx="1828800" cy="1402080"/>
          </a:xfrm>
          <a:prstGeom prst="snip2Diag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Rounded Corners 32">
            <a:extLst>
              <a:ext uri="{FF2B5EF4-FFF2-40B4-BE49-F238E27FC236}">
                <a16:creationId xmlns:a16="http://schemas.microsoft.com/office/drawing/2014/main" id="{57A3DCD7-CDC6-FD53-AD20-7DB1CF6E6C63}"/>
              </a:ext>
            </a:extLst>
          </p:cNvPr>
          <p:cNvSpPr/>
          <p:nvPr/>
        </p:nvSpPr>
        <p:spPr>
          <a:xfrm>
            <a:off x="9096966" y="1828217"/>
            <a:ext cx="1272141" cy="5914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00" dirty="0"/>
          </a:p>
        </p:txBody>
      </p:sp>
      <p:sp>
        <p:nvSpPr>
          <p:cNvPr id="34" name="TextBox 33">
            <a:extLst>
              <a:ext uri="{FF2B5EF4-FFF2-40B4-BE49-F238E27FC236}">
                <a16:creationId xmlns:a16="http://schemas.microsoft.com/office/drawing/2014/main" id="{D81EBF46-DD9A-0458-4136-3CE89341D7E8}"/>
              </a:ext>
            </a:extLst>
          </p:cNvPr>
          <p:cNvSpPr txBox="1"/>
          <p:nvPr/>
        </p:nvSpPr>
        <p:spPr>
          <a:xfrm>
            <a:off x="9197486" y="1423675"/>
            <a:ext cx="1061509" cy="323165"/>
          </a:xfrm>
          <a:prstGeom prst="rect">
            <a:avLst/>
          </a:prstGeom>
          <a:noFill/>
        </p:spPr>
        <p:txBody>
          <a:bodyPr wrap="square" rtlCol="0">
            <a:spAutoFit/>
          </a:bodyPr>
          <a:lstStyle/>
          <a:p>
            <a:r>
              <a:rPr lang="en-GB" sz="1500" b="1" dirty="0">
                <a:solidFill>
                  <a:schemeClr val="bg1"/>
                </a:solidFill>
              </a:rPr>
              <a:t>WORKER</a:t>
            </a:r>
          </a:p>
        </p:txBody>
      </p:sp>
      <p:sp>
        <p:nvSpPr>
          <p:cNvPr id="44" name="TextBox 43">
            <a:extLst>
              <a:ext uri="{FF2B5EF4-FFF2-40B4-BE49-F238E27FC236}">
                <a16:creationId xmlns:a16="http://schemas.microsoft.com/office/drawing/2014/main" id="{FCAD7CB7-5878-F529-5570-F408F0BBBB63}"/>
              </a:ext>
            </a:extLst>
          </p:cNvPr>
          <p:cNvSpPr txBox="1"/>
          <p:nvPr/>
        </p:nvSpPr>
        <p:spPr>
          <a:xfrm>
            <a:off x="9098762" y="2173728"/>
            <a:ext cx="430961" cy="169277"/>
          </a:xfrm>
          <a:prstGeom prst="rect">
            <a:avLst/>
          </a:prstGeom>
          <a:solidFill>
            <a:schemeClr val="bg1"/>
          </a:solidFill>
          <a:ln>
            <a:solidFill>
              <a:schemeClr val="accent1">
                <a:shade val="15000"/>
              </a:schemeClr>
            </a:solidFill>
          </a:ln>
        </p:spPr>
        <p:txBody>
          <a:bodyPr wrap="square" rtlCol="0">
            <a:spAutoFit/>
          </a:bodyPr>
          <a:lstStyle/>
          <a:p>
            <a:pPr algn="ctr"/>
            <a:r>
              <a:rPr lang="en-GB" sz="500" dirty="0"/>
              <a:t>CORE</a:t>
            </a:r>
          </a:p>
        </p:txBody>
      </p:sp>
      <p:sp>
        <p:nvSpPr>
          <p:cNvPr id="47" name="TextBox 46">
            <a:extLst>
              <a:ext uri="{FF2B5EF4-FFF2-40B4-BE49-F238E27FC236}">
                <a16:creationId xmlns:a16="http://schemas.microsoft.com/office/drawing/2014/main" id="{AFDF4B18-14DA-4D83-9FA8-61845DA07589}"/>
              </a:ext>
            </a:extLst>
          </p:cNvPr>
          <p:cNvSpPr txBox="1"/>
          <p:nvPr/>
        </p:nvSpPr>
        <p:spPr>
          <a:xfrm>
            <a:off x="9522949" y="2173728"/>
            <a:ext cx="430961" cy="169277"/>
          </a:xfrm>
          <a:prstGeom prst="rect">
            <a:avLst/>
          </a:prstGeom>
          <a:solidFill>
            <a:schemeClr val="bg1"/>
          </a:solidFill>
          <a:ln>
            <a:solidFill>
              <a:schemeClr val="accent1">
                <a:shade val="15000"/>
              </a:schemeClr>
            </a:solidFill>
          </a:ln>
        </p:spPr>
        <p:txBody>
          <a:bodyPr wrap="square" rtlCol="0">
            <a:spAutoFit/>
          </a:bodyPr>
          <a:lstStyle/>
          <a:p>
            <a:pPr algn="ctr"/>
            <a:r>
              <a:rPr lang="en-GB" sz="500" dirty="0"/>
              <a:t>CORE</a:t>
            </a:r>
          </a:p>
        </p:txBody>
      </p:sp>
      <p:sp>
        <p:nvSpPr>
          <p:cNvPr id="48" name="TextBox 47">
            <a:extLst>
              <a:ext uri="{FF2B5EF4-FFF2-40B4-BE49-F238E27FC236}">
                <a16:creationId xmlns:a16="http://schemas.microsoft.com/office/drawing/2014/main" id="{0B36CFDC-235C-8C92-A764-37668E58AEA4}"/>
              </a:ext>
            </a:extLst>
          </p:cNvPr>
          <p:cNvSpPr txBox="1"/>
          <p:nvPr/>
        </p:nvSpPr>
        <p:spPr>
          <a:xfrm>
            <a:off x="9928496" y="2173728"/>
            <a:ext cx="430961" cy="169277"/>
          </a:xfrm>
          <a:prstGeom prst="rect">
            <a:avLst/>
          </a:prstGeom>
          <a:solidFill>
            <a:schemeClr val="bg1"/>
          </a:solidFill>
          <a:ln>
            <a:solidFill>
              <a:schemeClr val="accent1">
                <a:shade val="15000"/>
              </a:schemeClr>
            </a:solidFill>
          </a:ln>
        </p:spPr>
        <p:txBody>
          <a:bodyPr wrap="square" rtlCol="0">
            <a:spAutoFit/>
          </a:bodyPr>
          <a:lstStyle/>
          <a:p>
            <a:pPr algn="ctr"/>
            <a:r>
              <a:rPr lang="en-GB" sz="500" dirty="0"/>
              <a:t>CORE</a:t>
            </a:r>
          </a:p>
        </p:txBody>
      </p:sp>
      <p:sp>
        <p:nvSpPr>
          <p:cNvPr id="49" name="TextBox 48">
            <a:extLst>
              <a:ext uri="{FF2B5EF4-FFF2-40B4-BE49-F238E27FC236}">
                <a16:creationId xmlns:a16="http://schemas.microsoft.com/office/drawing/2014/main" id="{8B0AD03D-F55C-BBC4-66F1-90D701C6E6C0}"/>
              </a:ext>
            </a:extLst>
          </p:cNvPr>
          <p:cNvSpPr txBox="1"/>
          <p:nvPr/>
        </p:nvSpPr>
        <p:spPr>
          <a:xfrm>
            <a:off x="9307588" y="1908764"/>
            <a:ext cx="971973" cy="246221"/>
          </a:xfrm>
          <a:prstGeom prst="rect">
            <a:avLst/>
          </a:prstGeom>
          <a:noFill/>
        </p:spPr>
        <p:txBody>
          <a:bodyPr wrap="square" rtlCol="0">
            <a:spAutoFit/>
          </a:bodyPr>
          <a:lstStyle/>
          <a:p>
            <a:r>
              <a:rPr lang="en-GB" sz="1000" dirty="0"/>
              <a:t>EXECUTOR</a:t>
            </a:r>
          </a:p>
        </p:txBody>
      </p:sp>
      <p:sp>
        <p:nvSpPr>
          <p:cNvPr id="52" name="Rectangle: Diagonal Corners Snipped 51">
            <a:extLst>
              <a:ext uri="{FF2B5EF4-FFF2-40B4-BE49-F238E27FC236}">
                <a16:creationId xmlns:a16="http://schemas.microsoft.com/office/drawing/2014/main" id="{2D5D9943-0561-4130-C0E9-1968B7FBAA12}"/>
              </a:ext>
            </a:extLst>
          </p:cNvPr>
          <p:cNvSpPr/>
          <p:nvPr/>
        </p:nvSpPr>
        <p:spPr>
          <a:xfrm>
            <a:off x="8781781" y="2972667"/>
            <a:ext cx="1828800" cy="1402080"/>
          </a:xfrm>
          <a:prstGeom prst="snip2Diag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Rounded Corners 52">
            <a:extLst>
              <a:ext uri="{FF2B5EF4-FFF2-40B4-BE49-F238E27FC236}">
                <a16:creationId xmlns:a16="http://schemas.microsoft.com/office/drawing/2014/main" id="{23F823BA-3F3A-F186-D8EC-A02203B12DC0}"/>
              </a:ext>
            </a:extLst>
          </p:cNvPr>
          <p:cNvSpPr/>
          <p:nvPr/>
        </p:nvSpPr>
        <p:spPr>
          <a:xfrm>
            <a:off x="9096966" y="3593160"/>
            <a:ext cx="1272141" cy="5914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00" dirty="0"/>
          </a:p>
        </p:txBody>
      </p:sp>
      <p:sp>
        <p:nvSpPr>
          <p:cNvPr id="54" name="TextBox 53">
            <a:extLst>
              <a:ext uri="{FF2B5EF4-FFF2-40B4-BE49-F238E27FC236}">
                <a16:creationId xmlns:a16="http://schemas.microsoft.com/office/drawing/2014/main" id="{05D94A8E-2588-F33D-9F3D-7C3D19F99BBC}"/>
              </a:ext>
            </a:extLst>
          </p:cNvPr>
          <p:cNvSpPr txBox="1"/>
          <p:nvPr/>
        </p:nvSpPr>
        <p:spPr>
          <a:xfrm>
            <a:off x="9197486" y="3188618"/>
            <a:ext cx="1061509" cy="323165"/>
          </a:xfrm>
          <a:prstGeom prst="rect">
            <a:avLst/>
          </a:prstGeom>
          <a:noFill/>
        </p:spPr>
        <p:txBody>
          <a:bodyPr wrap="square" rtlCol="0">
            <a:spAutoFit/>
          </a:bodyPr>
          <a:lstStyle/>
          <a:p>
            <a:r>
              <a:rPr lang="en-GB" sz="1500" b="1" dirty="0">
                <a:solidFill>
                  <a:schemeClr val="bg1"/>
                </a:solidFill>
              </a:rPr>
              <a:t>WORKER</a:t>
            </a:r>
          </a:p>
        </p:txBody>
      </p:sp>
      <p:sp>
        <p:nvSpPr>
          <p:cNvPr id="55" name="TextBox 54">
            <a:extLst>
              <a:ext uri="{FF2B5EF4-FFF2-40B4-BE49-F238E27FC236}">
                <a16:creationId xmlns:a16="http://schemas.microsoft.com/office/drawing/2014/main" id="{F0E9D68A-8345-1F48-42BF-0D893AD712CC}"/>
              </a:ext>
            </a:extLst>
          </p:cNvPr>
          <p:cNvSpPr txBox="1"/>
          <p:nvPr/>
        </p:nvSpPr>
        <p:spPr>
          <a:xfrm>
            <a:off x="9098762" y="3938671"/>
            <a:ext cx="430961" cy="169277"/>
          </a:xfrm>
          <a:prstGeom prst="rect">
            <a:avLst/>
          </a:prstGeom>
          <a:solidFill>
            <a:schemeClr val="bg1"/>
          </a:solidFill>
          <a:ln>
            <a:solidFill>
              <a:schemeClr val="accent1">
                <a:shade val="15000"/>
              </a:schemeClr>
            </a:solidFill>
          </a:ln>
        </p:spPr>
        <p:txBody>
          <a:bodyPr wrap="square" rtlCol="0">
            <a:spAutoFit/>
          </a:bodyPr>
          <a:lstStyle/>
          <a:p>
            <a:pPr algn="ctr"/>
            <a:r>
              <a:rPr lang="en-GB" sz="500" dirty="0"/>
              <a:t>CORE</a:t>
            </a:r>
          </a:p>
        </p:txBody>
      </p:sp>
      <p:sp>
        <p:nvSpPr>
          <p:cNvPr id="56" name="TextBox 55">
            <a:extLst>
              <a:ext uri="{FF2B5EF4-FFF2-40B4-BE49-F238E27FC236}">
                <a16:creationId xmlns:a16="http://schemas.microsoft.com/office/drawing/2014/main" id="{96294D9F-F7A0-08F9-0F09-2508729547F2}"/>
              </a:ext>
            </a:extLst>
          </p:cNvPr>
          <p:cNvSpPr txBox="1"/>
          <p:nvPr/>
        </p:nvSpPr>
        <p:spPr>
          <a:xfrm>
            <a:off x="9522949" y="3938671"/>
            <a:ext cx="430961" cy="169277"/>
          </a:xfrm>
          <a:prstGeom prst="rect">
            <a:avLst/>
          </a:prstGeom>
          <a:solidFill>
            <a:schemeClr val="bg1"/>
          </a:solidFill>
          <a:ln>
            <a:solidFill>
              <a:schemeClr val="accent1">
                <a:shade val="15000"/>
              </a:schemeClr>
            </a:solidFill>
          </a:ln>
        </p:spPr>
        <p:txBody>
          <a:bodyPr wrap="square" rtlCol="0">
            <a:spAutoFit/>
          </a:bodyPr>
          <a:lstStyle/>
          <a:p>
            <a:pPr algn="ctr"/>
            <a:r>
              <a:rPr lang="en-GB" sz="500" dirty="0"/>
              <a:t>CORE</a:t>
            </a:r>
          </a:p>
        </p:txBody>
      </p:sp>
      <p:sp>
        <p:nvSpPr>
          <p:cNvPr id="57" name="TextBox 56">
            <a:extLst>
              <a:ext uri="{FF2B5EF4-FFF2-40B4-BE49-F238E27FC236}">
                <a16:creationId xmlns:a16="http://schemas.microsoft.com/office/drawing/2014/main" id="{32C5F26F-177F-6DDE-DD4F-B0293B779F31}"/>
              </a:ext>
            </a:extLst>
          </p:cNvPr>
          <p:cNvSpPr txBox="1"/>
          <p:nvPr/>
        </p:nvSpPr>
        <p:spPr>
          <a:xfrm>
            <a:off x="9928496" y="3938671"/>
            <a:ext cx="430961" cy="169277"/>
          </a:xfrm>
          <a:prstGeom prst="rect">
            <a:avLst/>
          </a:prstGeom>
          <a:solidFill>
            <a:schemeClr val="bg1"/>
          </a:solidFill>
          <a:ln>
            <a:solidFill>
              <a:schemeClr val="accent1">
                <a:shade val="15000"/>
              </a:schemeClr>
            </a:solidFill>
          </a:ln>
        </p:spPr>
        <p:txBody>
          <a:bodyPr wrap="square" rtlCol="0">
            <a:spAutoFit/>
          </a:bodyPr>
          <a:lstStyle/>
          <a:p>
            <a:pPr algn="ctr"/>
            <a:r>
              <a:rPr lang="en-GB" sz="500" dirty="0"/>
              <a:t>CORE</a:t>
            </a:r>
          </a:p>
        </p:txBody>
      </p:sp>
      <p:sp>
        <p:nvSpPr>
          <p:cNvPr id="58" name="TextBox 57">
            <a:extLst>
              <a:ext uri="{FF2B5EF4-FFF2-40B4-BE49-F238E27FC236}">
                <a16:creationId xmlns:a16="http://schemas.microsoft.com/office/drawing/2014/main" id="{0DBD696F-96F2-A33C-0124-541BAB3EC0B8}"/>
              </a:ext>
            </a:extLst>
          </p:cNvPr>
          <p:cNvSpPr txBox="1"/>
          <p:nvPr/>
        </p:nvSpPr>
        <p:spPr>
          <a:xfrm>
            <a:off x="9307588" y="3673707"/>
            <a:ext cx="971973" cy="246221"/>
          </a:xfrm>
          <a:prstGeom prst="rect">
            <a:avLst/>
          </a:prstGeom>
          <a:noFill/>
        </p:spPr>
        <p:txBody>
          <a:bodyPr wrap="square" rtlCol="0">
            <a:spAutoFit/>
          </a:bodyPr>
          <a:lstStyle/>
          <a:p>
            <a:r>
              <a:rPr lang="en-GB" sz="1000" dirty="0"/>
              <a:t>EXECUTOR</a:t>
            </a:r>
          </a:p>
        </p:txBody>
      </p:sp>
      <p:sp>
        <p:nvSpPr>
          <p:cNvPr id="59" name="Rectangle: Diagonal Corners Snipped 58">
            <a:extLst>
              <a:ext uri="{FF2B5EF4-FFF2-40B4-BE49-F238E27FC236}">
                <a16:creationId xmlns:a16="http://schemas.microsoft.com/office/drawing/2014/main" id="{9031673B-6DDC-0FE3-1147-D90EC0B42138}"/>
              </a:ext>
            </a:extLst>
          </p:cNvPr>
          <p:cNvSpPr/>
          <p:nvPr/>
        </p:nvSpPr>
        <p:spPr>
          <a:xfrm>
            <a:off x="8781781" y="4749387"/>
            <a:ext cx="1828800" cy="1402080"/>
          </a:xfrm>
          <a:prstGeom prst="snip2Diag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Rounded Corners 59">
            <a:extLst>
              <a:ext uri="{FF2B5EF4-FFF2-40B4-BE49-F238E27FC236}">
                <a16:creationId xmlns:a16="http://schemas.microsoft.com/office/drawing/2014/main" id="{9A13061B-00EC-B822-F61F-FF65C12CC727}"/>
              </a:ext>
            </a:extLst>
          </p:cNvPr>
          <p:cNvSpPr/>
          <p:nvPr/>
        </p:nvSpPr>
        <p:spPr>
          <a:xfrm>
            <a:off x="9096966" y="5369880"/>
            <a:ext cx="1272141" cy="5914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00" dirty="0"/>
          </a:p>
        </p:txBody>
      </p:sp>
      <p:sp>
        <p:nvSpPr>
          <p:cNvPr id="61" name="TextBox 60">
            <a:extLst>
              <a:ext uri="{FF2B5EF4-FFF2-40B4-BE49-F238E27FC236}">
                <a16:creationId xmlns:a16="http://schemas.microsoft.com/office/drawing/2014/main" id="{742CC740-2A9C-16BA-2FD8-2706F53B738E}"/>
              </a:ext>
            </a:extLst>
          </p:cNvPr>
          <p:cNvSpPr txBox="1"/>
          <p:nvPr/>
        </p:nvSpPr>
        <p:spPr>
          <a:xfrm>
            <a:off x="9197486" y="4965338"/>
            <a:ext cx="1061509" cy="323165"/>
          </a:xfrm>
          <a:prstGeom prst="rect">
            <a:avLst/>
          </a:prstGeom>
          <a:noFill/>
        </p:spPr>
        <p:txBody>
          <a:bodyPr wrap="square" rtlCol="0">
            <a:spAutoFit/>
          </a:bodyPr>
          <a:lstStyle/>
          <a:p>
            <a:r>
              <a:rPr lang="en-GB" sz="1500" b="1" dirty="0">
                <a:solidFill>
                  <a:schemeClr val="bg1"/>
                </a:solidFill>
              </a:rPr>
              <a:t>WORKER</a:t>
            </a:r>
          </a:p>
        </p:txBody>
      </p:sp>
      <p:sp>
        <p:nvSpPr>
          <p:cNvPr id="62" name="TextBox 61">
            <a:extLst>
              <a:ext uri="{FF2B5EF4-FFF2-40B4-BE49-F238E27FC236}">
                <a16:creationId xmlns:a16="http://schemas.microsoft.com/office/drawing/2014/main" id="{7EF5D675-C3C8-DDEA-71BD-E64752691D4A}"/>
              </a:ext>
            </a:extLst>
          </p:cNvPr>
          <p:cNvSpPr txBox="1"/>
          <p:nvPr/>
        </p:nvSpPr>
        <p:spPr>
          <a:xfrm>
            <a:off x="9098762" y="5715391"/>
            <a:ext cx="430961" cy="169277"/>
          </a:xfrm>
          <a:prstGeom prst="rect">
            <a:avLst/>
          </a:prstGeom>
          <a:solidFill>
            <a:schemeClr val="bg1"/>
          </a:solidFill>
          <a:ln>
            <a:solidFill>
              <a:schemeClr val="accent1">
                <a:shade val="15000"/>
              </a:schemeClr>
            </a:solidFill>
          </a:ln>
        </p:spPr>
        <p:txBody>
          <a:bodyPr wrap="square" rtlCol="0">
            <a:spAutoFit/>
          </a:bodyPr>
          <a:lstStyle/>
          <a:p>
            <a:pPr algn="ctr"/>
            <a:r>
              <a:rPr lang="en-GB" sz="500" dirty="0"/>
              <a:t>CORE</a:t>
            </a:r>
          </a:p>
        </p:txBody>
      </p:sp>
      <p:sp>
        <p:nvSpPr>
          <p:cNvPr id="63" name="TextBox 62">
            <a:extLst>
              <a:ext uri="{FF2B5EF4-FFF2-40B4-BE49-F238E27FC236}">
                <a16:creationId xmlns:a16="http://schemas.microsoft.com/office/drawing/2014/main" id="{7FCBBDE3-BBDF-96F2-BFBF-6A003D127521}"/>
              </a:ext>
            </a:extLst>
          </p:cNvPr>
          <p:cNvSpPr txBox="1"/>
          <p:nvPr/>
        </p:nvSpPr>
        <p:spPr>
          <a:xfrm>
            <a:off x="9522949" y="5715391"/>
            <a:ext cx="430961" cy="169277"/>
          </a:xfrm>
          <a:prstGeom prst="rect">
            <a:avLst/>
          </a:prstGeom>
          <a:solidFill>
            <a:schemeClr val="bg1"/>
          </a:solidFill>
          <a:ln>
            <a:solidFill>
              <a:schemeClr val="accent1">
                <a:shade val="15000"/>
              </a:schemeClr>
            </a:solidFill>
          </a:ln>
        </p:spPr>
        <p:txBody>
          <a:bodyPr wrap="square" rtlCol="0">
            <a:spAutoFit/>
          </a:bodyPr>
          <a:lstStyle/>
          <a:p>
            <a:pPr algn="ctr"/>
            <a:r>
              <a:rPr lang="en-GB" sz="500" dirty="0"/>
              <a:t>CORE</a:t>
            </a:r>
          </a:p>
        </p:txBody>
      </p:sp>
      <p:sp>
        <p:nvSpPr>
          <p:cNvPr id="64" name="TextBox 63">
            <a:extLst>
              <a:ext uri="{FF2B5EF4-FFF2-40B4-BE49-F238E27FC236}">
                <a16:creationId xmlns:a16="http://schemas.microsoft.com/office/drawing/2014/main" id="{BB0E5F94-A4E5-18E2-3079-9D853C74D9ED}"/>
              </a:ext>
            </a:extLst>
          </p:cNvPr>
          <p:cNvSpPr txBox="1"/>
          <p:nvPr/>
        </p:nvSpPr>
        <p:spPr>
          <a:xfrm>
            <a:off x="9928496" y="5715391"/>
            <a:ext cx="430961" cy="169277"/>
          </a:xfrm>
          <a:prstGeom prst="rect">
            <a:avLst/>
          </a:prstGeom>
          <a:solidFill>
            <a:schemeClr val="bg1"/>
          </a:solidFill>
          <a:ln>
            <a:solidFill>
              <a:schemeClr val="accent1">
                <a:shade val="15000"/>
              </a:schemeClr>
            </a:solidFill>
          </a:ln>
        </p:spPr>
        <p:txBody>
          <a:bodyPr wrap="square" rtlCol="0">
            <a:spAutoFit/>
          </a:bodyPr>
          <a:lstStyle/>
          <a:p>
            <a:pPr algn="ctr"/>
            <a:r>
              <a:rPr lang="en-GB" sz="500" dirty="0"/>
              <a:t>CORE</a:t>
            </a:r>
          </a:p>
        </p:txBody>
      </p:sp>
      <p:sp>
        <p:nvSpPr>
          <p:cNvPr id="65" name="TextBox 64">
            <a:extLst>
              <a:ext uri="{FF2B5EF4-FFF2-40B4-BE49-F238E27FC236}">
                <a16:creationId xmlns:a16="http://schemas.microsoft.com/office/drawing/2014/main" id="{1ADC7F11-F9E0-8800-0BCE-5039276B51B9}"/>
              </a:ext>
            </a:extLst>
          </p:cNvPr>
          <p:cNvSpPr txBox="1"/>
          <p:nvPr/>
        </p:nvSpPr>
        <p:spPr>
          <a:xfrm>
            <a:off x="9307588" y="5450427"/>
            <a:ext cx="971973" cy="246221"/>
          </a:xfrm>
          <a:prstGeom prst="rect">
            <a:avLst/>
          </a:prstGeom>
          <a:noFill/>
        </p:spPr>
        <p:txBody>
          <a:bodyPr wrap="square" rtlCol="0">
            <a:spAutoFit/>
          </a:bodyPr>
          <a:lstStyle/>
          <a:p>
            <a:r>
              <a:rPr lang="en-GB" sz="1000" dirty="0"/>
              <a:t>EXECUTOR</a:t>
            </a:r>
          </a:p>
        </p:txBody>
      </p:sp>
      <p:cxnSp>
        <p:nvCxnSpPr>
          <p:cNvPr id="67" name="Straight Arrow Connector 66">
            <a:extLst>
              <a:ext uri="{FF2B5EF4-FFF2-40B4-BE49-F238E27FC236}">
                <a16:creationId xmlns:a16="http://schemas.microsoft.com/office/drawing/2014/main" id="{70EABA24-C35A-BBB9-DFF3-415FAF272A7A}"/>
              </a:ext>
            </a:extLst>
          </p:cNvPr>
          <p:cNvCxnSpPr>
            <a:cxnSpLocks/>
            <a:stCxn id="26" idx="0"/>
          </p:cNvCxnSpPr>
          <p:nvPr/>
        </p:nvCxnSpPr>
        <p:spPr>
          <a:xfrm flipV="1">
            <a:off x="3418730" y="3663547"/>
            <a:ext cx="1893112" cy="10160"/>
          </a:xfrm>
          <a:prstGeom prst="straightConnector1">
            <a:avLst/>
          </a:prstGeom>
          <a:ln w="28575">
            <a:solidFill>
              <a:srgbClr val="00B050"/>
            </a:solidFill>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69" name="Straight Arrow Connector 68">
            <a:extLst>
              <a:ext uri="{FF2B5EF4-FFF2-40B4-BE49-F238E27FC236}">
                <a16:creationId xmlns:a16="http://schemas.microsoft.com/office/drawing/2014/main" id="{DBC8B277-34E8-EC6B-5670-3204C51AE21D}"/>
              </a:ext>
            </a:extLst>
          </p:cNvPr>
          <p:cNvCxnSpPr>
            <a:cxnSpLocks/>
            <a:endCxn id="52" idx="2"/>
          </p:cNvCxnSpPr>
          <p:nvPr/>
        </p:nvCxnSpPr>
        <p:spPr>
          <a:xfrm>
            <a:off x="7140642" y="3663547"/>
            <a:ext cx="1641139" cy="10160"/>
          </a:xfrm>
          <a:prstGeom prst="straightConnector1">
            <a:avLst/>
          </a:prstGeom>
          <a:ln w="28575">
            <a:solidFill>
              <a:srgbClr val="00B050"/>
            </a:solidFill>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72" name="Connector: Elbow 71">
            <a:extLst>
              <a:ext uri="{FF2B5EF4-FFF2-40B4-BE49-F238E27FC236}">
                <a16:creationId xmlns:a16="http://schemas.microsoft.com/office/drawing/2014/main" id="{EF18B27C-9722-FAF7-07FE-64FB9D7F8487}"/>
              </a:ext>
            </a:extLst>
          </p:cNvPr>
          <p:cNvCxnSpPr>
            <a:stCxn id="32" idx="2"/>
            <a:endCxn id="59" idx="2"/>
          </p:cNvCxnSpPr>
          <p:nvPr/>
        </p:nvCxnSpPr>
        <p:spPr>
          <a:xfrm rot="10800000" flipV="1">
            <a:off x="8781781" y="1908763"/>
            <a:ext cx="12700" cy="3541663"/>
          </a:xfrm>
          <a:prstGeom prst="bentConnector3">
            <a:avLst>
              <a:gd name="adj1" fmla="val 7344000"/>
            </a:avLst>
          </a:prstGeom>
          <a:ln w="28575">
            <a:solidFill>
              <a:srgbClr val="00B050"/>
            </a:solidFill>
            <a:headEnd type="triangle"/>
            <a:tailEnd type="triangle"/>
          </a:ln>
        </p:spPr>
        <p:style>
          <a:lnRef idx="3">
            <a:schemeClr val="accent6"/>
          </a:lnRef>
          <a:fillRef idx="0">
            <a:schemeClr val="accent6"/>
          </a:fillRef>
          <a:effectRef idx="2">
            <a:schemeClr val="accent6"/>
          </a:effectRef>
          <a:fontRef idx="minor">
            <a:schemeClr val="tx1"/>
          </a:fontRef>
        </p:style>
      </p:cxnSp>
      <p:sp>
        <p:nvSpPr>
          <p:cNvPr id="74" name="TextBox 73">
            <a:extLst>
              <a:ext uri="{FF2B5EF4-FFF2-40B4-BE49-F238E27FC236}">
                <a16:creationId xmlns:a16="http://schemas.microsoft.com/office/drawing/2014/main" id="{F2898763-69BA-133E-BB8D-8176F73A451C}"/>
              </a:ext>
            </a:extLst>
          </p:cNvPr>
          <p:cNvSpPr txBox="1"/>
          <p:nvPr/>
        </p:nvSpPr>
        <p:spPr>
          <a:xfrm>
            <a:off x="1268249" y="2526138"/>
            <a:ext cx="923651" cy="338554"/>
          </a:xfrm>
          <a:prstGeom prst="rect">
            <a:avLst/>
          </a:prstGeom>
          <a:noFill/>
        </p:spPr>
        <p:txBody>
          <a:bodyPr wrap="square" rtlCol="0">
            <a:spAutoFit/>
          </a:bodyPr>
          <a:lstStyle/>
          <a:p>
            <a:r>
              <a:rPr lang="en-GB" sz="1600" b="1" dirty="0"/>
              <a:t>CLIENT</a:t>
            </a:r>
          </a:p>
        </p:txBody>
      </p:sp>
      <p:sp>
        <p:nvSpPr>
          <p:cNvPr id="76" name="TextBox 75">
            <a:extLst>
              <a:ext uri="{FF2B5EF4-FFF2-40B4-BE49-F238E27FC236}">
                <a16:creationId xmlns:a16="http://schemas.microsoft.com/office/drawing/2014/main" id="{A2D50285-72A9-B02D-269A-095220FEEA81}"/>
              </a:ext>
            </a:extLst>
          </p:cNvPr>
          <p:cNvSpPr txBox="1"/>
          <p:nvPr/>
        </p:nvSpPr>
        <p:spPr>
          <a:xfrm>
            <a:off x="8416215" y="4401513"/>
            <a:ext cx="2754715" cy="276999"/>
          </a:xfrm>
          <a:prstGeom prst="rect">
            <a:avLst/>
          </a:prstGeom>
          <a:noFill/>
        </p:spPr>
        <p:txBody>
          <a:bodyPr wrap="square">
            <a:spAutoFit/>
          </a:bodyPr>
          <a:lstStyle>
            <a:defPPr>
              <a:defRPr lang="en-US"/>
            </a:defPPr>
            <a:lvl1pPr>
              <a:defRPr>
                <a:latin typeface="Bahnschrift" panose="020B0502040204020203" pitchFamily="34" charset="0"/>
              </a:defRPr>
            </a:lvl1pPr>
          </a:lstStyle>
          <a:p>
            <a:r>
              <a:rPr lang="en-US" sz="1200" dirty="0"/>
              <a:t>ROM – 1 TB, RAM – 32GB, 8 CORES</a:t>
            </a:r>
            <a:endParaRPr lang="en-IN" sz="1200" dirty="0"/>
          </a:p>
        </p:txBody>
      </p:sp>
      <p:pic>
        <p:nvPicPr>
          <p:cNvPr id="79" name="Picture 78">
            <a:extLst>
              <a:ext uri="{FF2B5EF4-FFF2-40B4-BE49-F238E27FC236}">
                <a16:creationId xmlns:a16="http://schemas.microsoft.com/office/drawing/2014/main" id="{D5161375-6958-FE85-B1AA-668F8E97E01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4804695" y="949528"/>
            <a:ext cx="1828801" cy="1024128"/>
          </a:xfrm>
          <a:prstGeom prst="rect">
            <a:avLst/>
          </a:prstGeom>
        </p:spPr>
      </p:pic>
      <p:sp>
        <p:nvSpPr>
          <p:cNvPr id="80" name="TextBox 79">
            <a:extLst>
              <a:ext uri="{FF2B5EF4-FFF2-40B4-BE49-F238E27FC236}">
                <a16:creationId xmlns:a16="http://schemas.microsoft.com/office/drawing/2014/main" id="{1E3835E0-9022-6B52-0AF5-65FF5D6F876A}"/>
              </a:ext>
            </a:extLst>
          </p:cNvPr>
          <p:cNvSpPr txBox="1"/>
          <p:nvPr/>
        </p:nvSpPr>
        <p:spPr>
          <a:xfrm>
            <a:off x="8416216" y="6163914"/>
            <a:ext cx="2754715" cy="276999"/>
          </a:xfrm>
          <a:prstGeom prst="rect">
            <a:avLst/>
          </a:prstGeom>
          <a:noFill/>
        </p:spPr>
        <p:txBody>
          <a:bodyPr wrap="square">
            <a:spAutoFit/>
          </a:bodyPr>
          <a:lstStyle>
            <a:defPPr>
              <a:defRPr lang="en-US"/>
            </a:defPPr>
            <a:lvl1pPr>
              <a:defRPr>
                <a:latin typeface="Bahnschrift" panose="020B0502040204020203" pitchFamily="34" charset="0"/>
              </a:defRPr>
            </a:lvl1pPr>
          </a:lstStyle>
          <a:p>
            <a:r>
              <a:rPr lang="en-US" sz="1200" dirty="0"/>
              <a:t>ROM – 1 TB, RAM – 32GB, 8 CORES</a:t>
            </a:r>
            <a:endParaRPr lang="en-IN" sz="1200" dirty="0"/>
          </a:p>
        </p:txBody>
      </p:sp>
      <p:sp>
        <p:nvSpPr>
          <p:cNvPr id="81" name="TextBox 80">
            <a:extLst>
              <a:ext uri="{FF2B5EF4-FFF2-40B4-BE49-F238E27FC236}">
                <a16:creationId xmlns:a16="http://schemas.microsoft.com/office/drawing/2014/main" id="{14927B93-6DBF-EBB4-5782-136C05BA7D8C}"/>
              </a:ext>
            </a:extLst>
          </p:cNvPr>
          <p:cNvSpPr txBox="1"/>
          <p:nvPr/>
        </p:nvSpPr>
        <p:spPr>
          <a:xfrm>
            <a:off x="8416215" y="2610997"/>
            <a:ext cx="2754715" cy="276999"/>
          </a:xfrm>
          <a:prstGeom prst="rect">
            <a:avLst/>
          </a:prstGeom>
          <a:noFill/>
        </p:spPr>
        <p:txBody>
          <a:bodyPr wrap="square">
            <a:spAutoFit/>
          </a:bodyPr>
          <a:lstStyle>
            <a:defPPr>
              <a:defRPr lang="en-US"/>
            </a:defPPr>
            <a:lvl1pPr>
              <a:defRPr>
                <a:latin typeface="Bahnschrift" panose="020B0502040204020203" pitchFamily="34" charset="0"/>
              </a:defRPr>
            </a:lvl1pPr>
          </a:lstStyle>
          <a:p>
            <a:r>
              <a:rPr lang="en-US" sz="1200" dirty="0"/>
              <a:t>ROM – 1 TB, RAM – 32GB, 8 CORES</a:t>
            </a:r>
            <a:endParaRPr lang="en-IN" sz="1200" dirty="0"/>
          </a:p>
        </p:txBody>
      </p:sp>
      <p:sp>
        <p:nvSpPr>
          <p:cNvPr id="82" name="Rectangle: Diagonal Corners Snipped 81">
            <a:extLst>
              <a:ext uri="{FF2B5EF4-FFF2-40B4-BE49-F238E27FC236}">
                <a16:creationId xmlns:a16="http://schemas.microsoft.com/office/drawing/2014/main" id="{7AA418F7-7359-12B8-300B-3ACBE6F24D44}"/>
              </a:ext>
            </a:extLst>
          </p:cNvPr>
          <p:cNvSpPr/>
          <p:nvPr/>
        </p:nvSpPr>
        <p:spPr>
          <a:xfrm>
            <a:off x="5324702" y="2986791"/>
            <a:ext cx="1828800" cy="1402080"/>
          </a:xfrm>
          <a:prstGeom prst="snip2Diag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Rounded Corners 82">
            <a:extLst>
              <a:ext uri="{FF2B5EF4-FFF2-40B4-BE49-F238E27FC236}">
                <a16:creationId xmlns:a16="http://schemas.microsoft.com/office/drawing/2014/main" id="{03CF1658-7336-7CE0-D9B3-1F09838C7466}"/>
              </a:ext>
            </a:extLst>
          </p:cNvPr>
          <p:cNvSpPr/>
          <p:nvPr/>
        </p:nvSpPr>
        <p:spPr>
          <a:xfrm>
            <a:off x="5639887" y="3607284"/>
            <a:ext cx="1272141" cy="5914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00" dirty="0"/>
          </a:p>
        </p:txBody>
      </p:sp>
      <p:sp>
        <p:nvSpPr>
          <p:cNvPr id="84" name="TextBox 83">
            <a:extLst>
              <a:ext uri="{FF2B5EF4-FFF2-40B4-BE49-F238E27FC236}">
                <a16:creationId xmlns:a16="http://schemas.microsoft.com/office/drawing/2014/main" id="{4950ACEB-4B12-F08C-B8DA-997311AD2812}"/>
              </a:ext>
            </a:extLst>
          </p:cNvPr>
          <p:cNvSpPr txBox="1"/>
          <p:nvPr/>
        </p:nvSpPr>
        <p:spPr>
          <a:xfrm>
            <a:off x="5740407" y="3202742"/>
            <a:ext cx="1061509" cy="323165"/>
          </a:xfrm>
          <a:prstGeom prst="rect">
            <a:avLst/>
          </a:prstGeom>
          <a:noFill/>
        </p:spPr>
        <p:txBody>
          <a:bodyPr wrap="square" rtlCol="0">
            <a:spAutoFit/>
          </a:bodyPr>
          <a:lstStyle/>
          <a:p>
            <a:r>
              <a:rPr lang="en-GB" sz="1500" b="1" dirty="0">
                <a:solidFill>
                  <a:schemeClr val="bg1"/>
                </a:solidFill>
              </a:rPr>
              <a:t>MASTER</a:t>
            </a:r>
          </a:p>
        </p:txBody>
      </p:sp>
      <p:sp>
        <p:nvSpPr>
          <p:cNvPr id="85" name="TextBox 84">
            <a:extLst>
              <a:ext uri="{FF2B5EF4-FFF2-40B4-BE49-F238E27FC236}">
                <a16:creationId xmlns:a16="http://schemas.microsoft.com/office/drawing/2014/main" id="{2A2726AA-B608-7A04-C2CC-0FF7853FEC4F}"/>
              </a:ext>
            </a:extLst>
          </p:cNvPr>
          <p:cNvSpPr txBox="1"/>
          <p:nvPr/>
        </p:nvSpPr>
        <p:spPr>
          <a:xfrm>
            <a:off x="5641683" y="3952795"/>
            <a:ext cx="430961" cy="169277"/>
          </a:xfrm>
          <a:prstGeom prst="rect">
            <a:avLst/>
          </a:prstGeom>
          <a:solidFill>
            <a:schemeClr val="bg1"/>
          </a:solidFill>
          <a:ln>
            <a:solidFill>
              <a:schemeClr val="accent1">
                <a:shade val="15000"/>
              </a:schemeClr>
            </a:solidFill>
          </a:ln>
        </p:spPr>
        <p:txBody>
          <a:bodyPr wrap="square" rtlCol="0">
            <a:spAutoFit/>
          </a:bodyPr>
          <a:lstStyle/>
          <a:p>
            <a:pPr algn="ctr"/>
            <a:r>
              <a:rPr lang="en-GB" sz="500" dirty="0"/>
              <a:t>CORE</a:t>
            </a:r>
          </a:p>
        </p:txBody>
      </p:sp>
      <p:sp>
        <p:nvSpPr>
          <p:cNvPr id="86" name="TextBox 85">
            <a:extLst>
              <a:ext uri="{FF2B5EF4-FFF2-40B4-BE49-F238E27FC236}">
                <a16:creationId xmlns:a16="http://schemas.microsoft.com/office/drawing/2014/main" id="{3ABFFA21-1F5F-4E64-E5E5-1353B546E74D}"/>
              </a:ext>
            </a:extLst>
          </p:cNvPr>
          <p:cNvSpPr txBox="1"/>
          <p:nvPr/>
        </p:nvSpPr>
        <p:spPr>
          <a:xfrm>
            <a:off x="6065870" y="3952795"/>
            <a:ext cx="430961" cy="169277"/>
          </a:xfrm>
          <a:prstGeom prst="rect">
            <a:avLst/>
          </a:prstGeom>
          <a:solidFill>
            <a:schemeClr val="bg1"/>
          </a:solidFill>
          <a:ln>
            <a:solidFill>
              <a:schemeClr val="accent1">
                <a:shade val="15000"/>
              </a:schemeClr>
            </a:solidFill>
          </a:ln>
        </p:spPr>
        <p:txBody>
          <a:bodyPr wrap="square" rtlCol="0">
            <a:spAutoFit/>
          </a:bodyPr>
          <a:lstStyle/>
          <a:p>
            <a:pPr algn="ctr"/>
            <a:r>
              <a:rPr lang="en-GB" sz="500" dirty="0"/>
              <a:t>CORE</a:t>
            </a:r>
          </a:p>
        </p:txBody>
      </p:sp>
      <p:sp>
        <p:nvSpPr>
          <p:cNvPr id="87" name="TextBox 86">
            <a:extLst>
              <a:ext uri="{FF2B5EF4-FFF2-40B4-BE49-F238E27FC236}">
                <a16:creationId xmlns:a16="http://schemas.microsoft.com/office/drawing/2014/main" id="{5B577B42-0845-11DF-06C5-1A9D8320499E}"/>
              </a:ext>
            </a:extLst>
          </p:cNvPr>
          <p:cNvSpPr txBox="1"/>
          <p:nvPr/>
        </p:nvSpPr>
        <p:spPr>
          <a:xfrm>
            <a:off x="6471417" y="3952795"/>
            <a:ext cx="430961" cy="169277"/>
          </a:xfrm>
          <a:prstGeom prst="rect">
            <a:avLst/>
          </a:prstGeom>
          <a:solidFill>
            <a:schemeClr val="bg1"/>
          </a:solidFill>
          <a:ln>
            <a:solidFill>
              <a:schemeClr val="accent1">
                <a:shade val="15000"/>
              </a:schemeClr>
            </a:solidFill>
          </a:ln>
        </p:spPr>
        <p:txBody>
          <a:bodyPr wrap="square" rtlCol="0">
            <a:spAutoFit/>
          </a:bodyPr>
          <a:lstStyle/>
          <a:p>
            <a:pPr algn="ctr"/>
            <a:r>
              <a:rPr lang="en-GB" sz="500" dirty="0"/>
              <a:t>CORE</a:t>
            </a:r>
          </a:p>
        </p:txBody>
      </p:sp>
      <p:sp>
        <p:nvSpPr>
          <p:cNvPr id="88" name="TextBox 87">
            <a:extLst>
              <a:ext uri="{FF2B5EF4-FFF2-40B4-BE49-F238E27FC236}">
                <a16:creationId xmlns:a16="http://schemas.microsoft.com/office/drawing/2014/main" id="{DD3FC45E-FFF4-8384-DD4C-F698E30C1ADB}"/>
              </a:ext>
            </a:extLst>
          </p:cNvPr>
          <p:cNvSpPr txBox="1"/>
          <p:nvPr/>
        </p:nvSpPr>
        <p:spPr>
          <a:xfrm>
            <a:off x="5850509" y="3687831"/>
            <a:ext cx="971973" cy="246221"/>
          </a:xfrm>
          <a:prstGeom prst="rect">
            <a:avLst/>
          </a:prstGeom>
          <a:noFill/>
        </p:spPr>
        <p:txBody>
          <a:bodyPr wrap="square" rtlCol="0">
            <a:spAutoFit/>
          </a:bodyPr>
          <a:lstStyle/>
          <a:p>
            <a:r>
              <a:rPr lang="en-GB" sz="1000" dirty="0"/>
              <a:t>EXECUTOR</a:t>
            </a:r>
          </a:p>
        </p:txBody>
      </p:sp>
      <p:sp>
        <p:nvSpPr>
          <p:cNvPr id="89" name="TextBox 88">
            <a:extLst>
              <a:ext uri="{FF2B5EF4-FFF2-40B4-BE49-F238E27FC236}">
                <a16:creationId xmlns:a16="http://schemas.microsoft.com/office/drawing/2014/main" id="{3C1C5D5E-B4C8-3BC7-8034-F7B9839EF106}"/>
              </a:ext>
            </a:extLst>
          </p:cNvPr>
          <p:cNvSpPr txBox="1"/>
          <p:nvPr/>
        </p:nvSpPr>
        <p:spPr>
          <a:xfrm>
            <a:off x="4959136" y="4390064"/>
            <a:ext cx="2754715" cy="276999"/>
          </a:xfrm>
          <a:prstGeom prst="rect">
            <a:avLst/>
          </a:prstGeom>
          <a:noFill/>
        </p:spPr>
        <p:txBody>
          <a:bodyPr wrap="square">
            <a:spAutoFit/>
          </a:bodyPr>
          <a:lstStyle>
            <a:defPPr>
              <a:defRPr lang="en-US"/>
            </a:defPPr>
            <a:lvl1pPr>
              <a:defRPr>
                <a:latin typeface="Bahnschrift" panose="020B0502040204020203" pitchFamily="34" charset="0"/>
              </a:defRPr>
            </a:lvl1pPr>
          </a:lstStyle>
          <a:p>
            <a:r>
              <a:rPr lang="en-US" sz="1200" dirty="0"/>
              <a:t>ROM – 1 TB, RAM – 32GB, 8 CORES</a:t>
            </a:r>
            <a:endParaRPr lang="en-IN" sz="1200" dirty="0"/>
          </a:p>
        </p:txBody>
      </p:sp>
      <p:sp>
        <p:nvSpPr>
          <p:cNvPr id="90" name="TextBox 89">
            <a:extLst>
              <a:ext uri="{FF2B5EF4-FFF2-40B4-BE49-F238E27FC236}">
                <a16:creationId xmlns:a16="http://schemas.microsoft.com/office/drawing/2014/main" id="{35E6A991-308C-11CB-A9B4-6D4A54D7316F}"/>
              </a:ext>
            </a:extLst>
          </p:cNvPr>
          <p:cNvSpPr txBox="1"/>
          <p:nvPr/>
        </p:nvSpPr>
        <p:spPr>
          <a:xfrm>
            <a:off x="5102570" y="2636424"/>
            <a:ext cx="2574936" cy="338554"/>
          </a:xfrm>
          <a:prstGeom prst="rect">
            <a:avLst/>
          </a:prstGeom>
          <a:noFill/>
        </p:spPr>
        <p:txBody>
          <a:bodyPr wrap="square" rtlCol="0">
            <a:spAutoFit/>
          </a:bodyPr>
          <a:lstStyle/>
          <a:p>
            <a:r>
              <a:rPr lang="en-GB" sz="1600" b="1" dirty="0"/>
              <a:t>CLUSTER MANAGER</a:t>
            </a:r>
          </a:p>
        </p:txBody>
      </p:sp>
      <p:sp>
        <p:nvSpPr>
          <p:cNvPr id="92" name="Oval 91">
            <a:extLst>
              <a:ext uri="{FF2B5EF4-FFF2-40B4-BE49-F238E27FC236}">
                <a16:creationId xmlns:a16="http://schemas.microsoft.com/office/drawing/2014/main" id="{BC90C597-5F19-4E49-550C-9F1B0A075DC3}"/>
              </a:ext>
            </a:extLst>
          </p:cNvPr>
          <p:cNvSpPr/>
          <p:nvPr/>
        </p:nvSpPr>
        <p:spPr>
          <a:xfrm>
            <a:off x="10206215" y="1049179"/>
            <a:ext cx="706903" cy="752272"/>
          </a:xfrm>
          <a:prstGeom prst="ellipse">
            <a:avLst/>
          </a:prstGeom>
          <a:solidFill>
            <a:srgbClr val="9D9D9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AM</a:t>
            </a:r>
          </a:p>
        </p:txBody>
      </p:sp>
      <p:sp>
        <p:nvSpPr>
          <p:cNvPr id="93" name="TextBox 92">
            <a:extLst>
              <a:ext uri="{FF2B5EF4-FFF2-40B4-BE49-F238E27FC236}">
                <a16:creationId xmlns:a16="http://schemas.microsoft.com/office/drawing/2014/main" id="{C5F48D20-B81D-7D4A-CB6E-9A3ABB8A34D2}"/>
              </a:ext>
            </a:extLst>
          </p:cNvPr>
          <p:cNvSpPr txBox="1"/>
          <p:nvPr/>
        </p:nvSpPr>
        <p:spPr>
          <a:xfrm>
            <a:off x="3418730" y="184835"/>
            <a:ext cx="5229695" cy="551177"/>
          </a:xfrm>
          <a:prstGeom prst="rect">
            <a:avLst/>
          </a:prstGeom>
          <a:noFill/>
          <a:ln>
            <a:noFill/>
          </a:ln>
        </p:spPr>
        <p:txBody>
          <a:bodyPr wrap="square">
            <a:spAutoFit/>
          </a:bodyPr>
          <a:lstStyle/>
          <a:p>
            <a:pPr algn="ctr">
              <a:lnSpc>
                <a:spcPct val="107000"/>
              </a:lnSpc>
              <a:spcAft>
                <a:spcPts val="800"/>
              </a:spcAft>
            </a:pPr>
            <a:r>
              <a:rPr lang="en-US" sz="3000" b="1" dirty="0">
                <a:effectLst/>
                <a:latin typeface="Trebuchet MS" panose="020B0603020202020204" pitchFamily="34" charset="0"/>
                <a:ea typeface="Calibri" panose="020F0502020204030204" pitchFamily="34" charset="0"/>
                <a:cs typeface="Times New Roman" panose="02020603050405020304" pitchFamily="18" charset="0"/>
              </a:rPr>
              <a:t>Cluster </a:t>
            </a:r>
            <a:r>
              <a:rPr lang="en-IN" sz="3000" b="1" dirty="0">
                <a:effectLst/>
                <a:latin typeface="Trebuchet MS" panose="020B0603020202020204" pitchFamily="34" charset="0"/>
                <a:ea typeface="Calibri" panose="020F0502020204030204" pitchFamily="34" charset="0"/>
                <a:cs typeface="Times New Roman" panose="02020603050405020304" pitchFamily="18" charset="0"/>
              </a:rPr>
              <a:t>Configuration</a:t>
            </a:r>
          </a:p>
        </p:txBody>
      </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B7FF7371-064C-4A45-B895-54034313D0CA}"/>
                  </a:ext>
                </a:extLst>
              </p:cNvPr>
              <p:cNvGraphicFramePr>
                <a:graphicFrameLocks noChangeAspect="1"/>
              </p:cNvGraphicFramePr>
              <p:nvPr>
                <p:extLst>
                  <p:ext uri="{D42A27DB-BD31-4B8C-83A1-F6EECF244321}">
                    <p14:modId xmlns:p14="http://schemas.microsoft.com/office/powerpoint/2010/main" val="746107345"/>
                  </p:ext>
                </p:extLst>
              </p:nvPr>
            </p:nvGraphicFramePr>
            <p:xfrm>
              <a:off x="217714" y="6140705"/>
              <a:ext cx="574960" cy="323415"/>
            </p:xfrm>
            <a:graphic>
              <a:graphicData uri="http://schemas.microsoft.com/office/powerpoint/2016/slidezoom">
                <pslz:sldZm>
                  <pslz:sldZmObj sldId="308" cId="3797350947">
                    <pslz:zmPr id="{D4D4DC35-EE34-4BE7-B14C-A7B95E92DAA5}" returnToParent="0" transitionDur="1000">
                      <p166:blipFill xmlns:p166="http://schemas.microsoft.com/office/powerpoint/2016/6/main">
                        <a:blip r:embed="rId4"/>
                        <a:stretch>
                          <a:fillRect/>
                        </a:stretch>
                      </p166:blipFill>
                      <p166:spPr xmlns:p166="http://schemas.microsoft.com/office/powerpoint/2016/6/main">
                        <a:xfrm>
                          <a:off x="0" y="0"/>
                          <a:ext cx="574960" cy="323415"/>
                        </a:xfrm>
                        <a:prstGeom prst="rect">
                          <a:avLst/>
                        </a:prstGeom>
                      </p166:spPr>
                    </pslz:zmPr>
                  </pslz:sldZmObj>
                </pslz:sldZm>
              </a:graphicData>
            </a:graphic>
          </p:graphicFrame>
        </mc:Choice>
        <mc:Fallback xmlns="">
          <p:pic>
            <p:nvPicPr>
              <p:cNvPr id="3" name="Slide Zoom 2">
                <a:hlinkClick r:id="rId5" action="ppaction://hlinksldjump"/>
                <a:extLst>
                  <a:ext uri="{FF2B5EF4-FFF2-40B4-BE49-F238E27FC236}">
                    <a16:creationId xmlns:a16="http://schemas.microsoft.com/office/drawing/2014/main" id="{B7FF7371-064C-4A45-B895-54034313D0CA}"/>
                  </a:ext>
                </a:extLst>
              </p:cNvPr>
              <p:cNvPicPr>
                <a:picLocks noGrp="1" noRot="1" noChangeAspect="1" noMove="1" noResize="1" noEditPoints="1" noAdjustHandles="1" noChangeArrowheads="1" noChangeShapeType="1"/>
              </p:cNvPicPr>
              <p:nvPr/>
            </p:nvPicPr>
            <p:blipFill>
              <a:blip r:embed="rId6"/>
              <a:stretch>
                <a:fillRect/>
              </a:stretch>
            </p:blipFill>
            <p:spPr>
              <a:xfrm>
                <a:off x="217714" y="6140705"/>
                <a:ext cx="574960" cy="323415"/>
              </a:xfrm>
              <a:prstGeom prst="rect">
                <a:avLst/>
              </a:prstGeom>
            </p:spPr>
          </p:pic>
        </mc:Fallback>
      </mc:AlternateContent>
    </p:spTree>
    <p:extLst>
      <p:ext uri="{BB962C8B-B14F-4D97-AF65-F5344CB8AC3E}">
        <p14:creationId xmlns:p14="http://schemas.microsoft.com/office/powerpoint/2010/main" val="10285201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F29615D-AADE-4180-B25D-E69E0FD2E15C}"/>
              </a:ext>
            </a:extLst>
          </p:cNvPr>
          <p:cNvSpPr txBox="1"/>
          <p:nvPr/>
        </p:nvSpPr>
        <p:spPr>
          <a:xfrm>
            <a:off x="3303935" y="141957"/>
            <a:ext cx="5584129" cy="704039"/>
          </a:xfrm>
          <a:prstGeom prst="rect">
            <a:avLst/>
          </a:prstGeom>
          <a:noFill/>
          <a:ln>
            <a:noFill/>
          </a:ln>
        </p:spPr>
        <p:txBody>
          <a:bodyPr wrap="square">
            <a:spAutoFit/>
          </a:bodyPr>
          <a:lstStyle/>
          <a:p>
            <a:pPr algn="ctr">
              <a:lnSpc>
                <a:spcPct val="107000"/>
              </a:lnSpc>
              <a:spcAft>
                <a:spcPts val="800"/>
              </a:spcAft>
            </a:pPr>
            <a:r>
              <a:rPr lang="en-IN" sz="4000" b="1" dirty="0">
                <a:latin typeface="Trebuchet MS" panose="020B0603020202020204" pitchFamily="34" charset="0"/>
                <a:ea typeface="Calibri" panose="020F0502020204030204" pitchFamily="34" charset="0"/>
                <a:cs typeface="Times New Roman" panose="02020603050405020304" pitchFamily="18" charset="0"/>
              </a:rPr>
              <a:t>Importing Data</a:t>
            </a:r>
            <a:endParaRPr lang="en-IN" sz="4000" b="1" dirty="0">
              <a:effectLst/>
              <a:latin typeface="Trebuchet MS" panose="020B0603020202020204"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7DB9DEEA-9432-4BCC-B312-348D150B15FF}"/>
              </a:ext>
            </a:extLst>
          </p:cNvPr>
          <p:cNvSpPr txBox="1"/>
          <p:nvPr/>
        </p:nvSpPr>
        <p:spPr>
          <a:xfrm>
            <a:off x="1647309" y="1469993"/>
            <a:ext cx="8897377" cy="646331"/>
          </a:xfrm>
          <a:prstGeom prst="rect">
            <a:avLst/>
          </a:prstGeom>
          <a:noFill/>
        </p:spPr>
        <p:txBody>
          <a:bodyPr wrap="square">
            <a:spAutoFit/>
          </a:bodyPr>
          <a:lstStyle/>
          <a:p>
            <a:r>
              <a:rPr lang="en-US" dirty="0">
                <a:latin typeface="Bahnschrift" panose="020B0502040204020203" pitchFamily="34" charset="0"/>
              </a:rPr>
              <a:t>The source for us is MS SQL Server. We are importing the data from the SQL Server into the Azure cloud, using the Azure Data Factory pipeline.</a:t>
            </a:r>
          </a:p>
        </p:txBody>
      </p:sp>
      <p:pic>
        <p:nvPicPr>
          <p:cNvPr id="42" name="Picture 41">
            <a:extLst>
              <a:ext uri="{FF2B5EF4-FFF2-40B4-BE49-F238E27FC236}">
                <a16:creationId xmlns:a16="http://schemas.microsoft.com/office/drawing/2014/main" id="{0ABA65BA-5D52-45BE-820D-74156F0133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171" y="2304894"/>
            <a:ext cx="7867652" cy="3753526"/>
          </a:xfrm>
          <a:prstGeom prst="rect">
            <a:avLst/>
          </a:prstGeom>
          <a:ln>
            <a:noFill/>
          </a:ln>
          <a:effectLst>
            <a:outerShdw blurRad="190500" algn="tl" rotWithShape="0">
              <a:srgbClr val="000000">
                <a:alpha val="70000"/>
              </a:srgbClr>
            </a:outerShdw>
          </a:effectLst>
        </p:spPr>
      </p:pic>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627106DA-EF0C-4D14-B0C5-DA43C766346C}"/>
                  </a:ext>
                </a:extLst>
              </p:cNvPr>
              <p:cNvGraphicFramePr>
                <a:graphicFrameLocks noChangeAspect="1"/>
              </p:cNvGraphicFramePr>
              <p:nvPr>
                <p:extLst>
                  <p:ext uri="{D42A27DB-BD31-4B8C-83A1-F6EECF244321}">
                    <p14:modId xmlns:p14="http://schemas.microsoft.com/office/powerpoint/2010/main" val="3984065928"/>
                  </p:ext>
                </p:extLst>
              </p:nvPr>
            </p:nvGraphicFramePr>
            <p:xfrm>
              <a:off x="11512764" y="6475930"/>
              <a:ext cx="679236" cy="382070"/>
            </p:xfrm>
            <a:graphic>
              <a:graphicData uri="http://schemas.microsoft.com/office/powerpoint/2016/slidezoom">
                <pslz:sldZm>
                  <pslz:sldZmObj sldId="285" cId="1731246751">
                    <pslz:zmPr id="{6BDFCFCC-0EE8-47BE-9CC8-40C271A8C943}" returnToParent="0" transitionDur="1000">
                      <p166:blipFill xmlns:p166="http://schemas.microsoft.com/office/powerpoint/2016/6/main">
                        <a:blip r:embed="rId3"/>
                        <a:stretch>
                          <a:fillRect/>
                        </a:stretch>
                      </p166:blipFill>
                      <p166:spPr xmlns:p166="http://schemas.microsoft.com/office/powerpoint/2016/6/main">
                        <a:xfrm>
                          <a:off x="0" y="0"/>
                          <a:ext cx="679236" cy="382070"/>
                        </a:xfrm>
                        <a:prstGeom prst="rect">
                          <a:avLst/>
                        </a:prstGeom>
                      </p166:spPr>
                    </pslz:zmPr>
                  </pslz:sldZmObj>
                </pslz:sldZm>
              </a:graphicData>
            </a:graphic>
          </p:graphicFrame>
        </mc:Choice>
        <mc:Fallback xmlns="">
          <p:pic>
            <p:nvPicPr>
              <p:cNvPr id="3" name="Slide Zoom 2">
                <a:hlinkClick r:id="rId7" action="ppaction://hlinksldjump"/>
                <a:extLst>
                  <a:ext uri="{FF2B5EF4-FFF2-40B4-BE49-F238E27FC236}">
                    <a16:creationId xmlns:a16="http://schemas.microsoft.com/office/drawing/2014/main" id="{627106DA-EF0C-4D14-B0C5-DA43C766346C}"/>
                  </a:ext>
                </a:extLst>
              </p:cNvPr>
              <p:cNvPicPr>
                <a:picLocks noGrp="1" noRot="1" noChangeAspect="1" noMove="1" noResize="1" noEditPoints="1" noAdjustHandles="1" noChangeArrowheads="1" noChangeShapeType="1"/>
              </p:cNvPicPr>
              <p:nvPr/>
            </p:nvPicPr>
            <p:blipFill>
              <a:blip r:embed="rId6"/>
              <a:stretch>
                <a:fillRect/>
              </a:stretch>
            </p:blipFill>
            <p:spPr>
              <a:xfrm>
                <a:off x="11512764" y="6475930"/>
                <a:ext cx="679236" cy="382070"/>
              </a:xfrm>
              <a:prstGeom prst="rect">
                <a:avLst/>
              </a:prstGeom>
            </p:spPr>
          </p:pic>
        </mc:Fallback>
      </mc:AlternateContent>
    </p:spTree>
    <p:extLst>
      <p:ext uri="{BB962C8B-B14F-4D97-AF65-F5344CB8AC3E}">
        <p14:creationId xmlns:p14="http://schemas.microsoft.com/office/powerpoint/2010/main" val="37973509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E3C3EF8-A9A9-43F9-9AAD-0502FCD7E7C2}"/>
              </a:ext>
            </a:extLst>
          </p:cNvPr>
          <p:cNvSpPr txBox="1"/>
          <p:nvPr/>
        </p:nvSpPr>
        <p:spPr>
          <a:xfrm>
            <a:off x="2735745" y="209902"/>
            <a:ext cx="6720510" cy="704039"/>
          </a:xfrm>
          <a:prstGeom prst="rect">
            <a:avLst/>
          </a:prstGeom>
          <a:noFill/>
          <a:ln>
            <a:noFill/>
          </a:ln>
        </p:spPr>
        <p:txBody>
          <a:bodyPr wrap="square">
            <a:spAutoFit/>
          </a:bodyPr>
          <a:lstStyle/>
          <a:p>
            <a:pPr algn="ctr">
              <a:lnSpc>
                <a:spcPct val="107000"/>
              </a:lnSpc>
              <a:spcAft>
                <a:spcPts val="800"/>
              </a:spcAft>
            </a:pPr>
            <a:r>
              <a:rPr lang="en-IN" sz="4000" b="1" dirty="0">
                <a:latin typeface="Trebuchet MS" panose="020B0603020202020204" pitchFamily="34" charset="0"/>
                <a:ea typeface="Calibri" panose="020F0502020204030204" pitchFamily="34" charset="0"/>
                <a:cs typeface="Times New Roman" panose="02020603050405020304" pitchFamily="18" charset="0"/>
              </a:rPr>
              <a:t>Batch Processing using RDD</a:t>
            </a:r>
            <a:endParaRPr lang="en-IN" sz="4000" b="1" dirty="0">
              <a:effectLst/>
              <a:latin typeface="Trebuchet MS" panose="020B0603020202020204" pitchFamily="34" charset="0"/>
              <a:ea typeface="Calibri" panose="020F0502020204030204" pitchFamily="34" charset="0"/>
              <a:cs typeface="Times New Roman" panose="02020603050405020304" pitchFamily="18" charset="0"/>
            </a:endParaRPr>
          </a:p>
        </p:txBody>
      </p:sp>
      <p:pic>
        <p:nvPicPr>
          <p:cNvPr id="11" name="Picture 4">
            <a:extLst>
              <a:ext uri="{FF2B5EF4-FFF2-40B4-BE49-F238E27FC236}">
                <a16:creationId xmlns:a16="http://schemas.microsoft.com/office/drawing/2014/main" id="{452310EF-008E-463E-92B1-DF9554791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2290" y="142654"/>
            <a:ext cx="1149710" cy="6035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F8D22D9F-B28E-48C6-8E0F-C7D08CEB07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990" y="1679727"/>
            <a:ext cx="9934020" cy="430451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31246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E3C3EF8-A9A9-43F9-9AAD-0502FCD7E7C2}"/>
              </a:ext>
            </a:extLst>
          </p:cNvPr>
          <p:cNvSpPr txBox="1"/>
          <p:nvPr/>
        </p:nvSpPr>
        <p:spPr>
          <a:xfrm>
            <a:off x="2735745" y="209902"/>
            <a:ext cx="6720510" cy="704039"/>
          </a:xfrm>
          <a:prstGeom prst="rect">
            <a:avLst/>
          </a:prstGeom>
          <a:noFill/>
          <a:ln>
            <a:noFill/>
          </a:ln>
        </p:spPr>
        <p:txBody>
          <a:bodyPr wrap="square">
            <a:spAutoFit/>
          </a:bodyPr>
          <a:lstStyle/>
          <a:p>
            <a:pPr algn="ctr">
              <a:lnSpc>
                <a:spcPct val="107000"/>
              </a:lnSpc>
              <a:spcAft>
                <a:spcPts val="800"/>
              </a:spcAft>
            </a:pPr>
            <a:r>
              <a:rPr lang="en-IN" sz="4000" b="1" dirty="0">
                <a:latin typeface="Trebuchet MS" panose="020B0603020202020204" pitchFamily="34" charset="0"/>
                <a:ea typeface="Calibri" panose="020F0502020204030204" pitchFamily="34" charset="0"/>
                <a:cs typeface="Times New Roman" panose="02020603050405020304" pitchFamily="18" charset="0"/>
              </a:rPr>
              <a:t>Batch Processing using RDD</a:t>
            </a:r>
            <a:endParaRPr lang="en-IN" sz="4000" b="1" dirty="0">
              <a:effectLst/>
              <a:latin typeface="Trebuchet MS" panose="020B0603020202020204" pitchFamily="34" charset="0"/>
              <a:ea typeface="Calibri" panose="020F0502020204030204" pitchFamily="34" charset="0"/>
              <a:cs typeface="Times New Roman" panose="02020603050405020304" pitchFamily="18" charset="0"/>
            </a:endParaRPr>
          </a:p>
        </p:txBody>
      </p:sp>
      <p:pic>
        <p:nvPicPr>
          <p:cNvPr id="11" name="Picture 4">
            <a:extLst>
              <a:ext uri="{FF2B5EF4-FFF2-40B4-BE49-F238E27FC236}">
                <a16:creationId xmlns:a16="http://schemas.microsoft.com/office/drawing/2014/main" id="{452310EF-008E-463E-92B1-DF9554791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2290" y="142654"/>
            <a:ext cx="1149710" cy="60359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FB95DFD-6E9C-41CE-9E7F-6A97D6C4C2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8149" y="1117800"/>
            <a:ext cx="8822823" cy="5074966"/>
          </a:xfrm>
          <a:prstGeom prst="rect">
            <a:avLst/>
          </a:prstGeom>
          <a:ln>
            <a:noFill/>
          </a:ln>
          <a:effectLst>
            <a:outerShdw blurRad="190500" algn="tl" rotWithShape="0">
              <a:srgbClr val="000000">
                <a:alpha val="70000"/>
              </a:srgbClr>
            </a:outerShdw>
          </a:effectLst>
        </p:spPr>
      </p:pic>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B00DA20D-F5DD-4400-B230-5149B0CEB9DB}"/>
                  </a:ext>
                </a:extLst>
              </p:cNvPr>
              <p:cNvGraphicFramePr>
                <a:graphicFrameLocks noChangeAspect="1"/>
              </p:cNvGraphicFramePr>
              <p:nvPr>
                <p:extLst>
                  <p:ext uri="{D42A27DB-BD31-4B8C-83A1-F6EECF244321}">
                    <p14:modId xmlns:p14="http://schemas.microsoft.com/office/powerpoint/2010/main" val="1766650238"/>
                  </p:ext>
                </p:extLst>
              </p:nvPr>
            </p:nvGraphicFramePr>
            <p:xfrm>
              <a:off x="11730446" y="6585534"/>
              <a:ext cx="461554" cy="259624"/>
            </p:xfrm>
            <a:graphic>
              <a:graphicData uri="http://schemas.microsoft.com/office/powerpoint/2016/slidezoom">
                <pslz:sldZm>
                  <pslz:sldZmObj sldId="336" cId="4146386989">
                    <pslz:zmPr id="{F947AE1B-79FA-4E13-9A51-DCF2F4E97FCB}" returnToParent="0" transitionDur="1000">
                      <p166:blipFill xmlns:p166="http://schemas.microsoft.com/office/powerpoint/2016/6/main">
                        <a:blip r:embed="rId4"/>
                        <a:stretch>
                          <a:fillRect/>
                        </a:stretch>
                      </p166:blipFill>
                      <p166:spPr xmlns:p166="http://schemas.microsoft.com/office/powerpoint/2016/6/main">
                        <a:xfrm>
                          <a:off x="0" y="0"/>
                          <a:ext cx="461554" cy="259624"/>
                        </a:xfrm>
                        <a:prstGeom prst="rect">
                          <a:avLst/>
                        </a:prstGeom>
                      </p166:spPr>
                    </pslz:zmPr>
                  </pslz:sldZmObj>
                </pslz:sldZm>
              </a:graphicData>
            </a:graphic>
          </p:graphicFrame>
        </mc:Choice>
        <mc:Fallback xmlns="">
          <p:pic>
            <p:nvPicPr>
              <p:cNvPr id="4" name="Slide Zoom 3">
                <a:hlinkClick r:id="rId5" action="ppaction://hlinksldjump"/>
                <a:extLst>
                  <a:ext uri="{FF2B5EF4-FFF2-40B4-BE49-F238E27FC236}">
                    <a16:creationId xmlns:a16="http://schemas.microsoft.com/office/drawing/2014/main" id="{B00DA20D-F5DD-4400-B230-5149B0CEB9DB}"/>
                  </a:ext>
                </a:extLst>
              </p:cNvPr>
              <p:cNvPicPr>
                <a:picLocks noGrp="1" noRot="1" noChangeAspect="1" noMove="1" noResize="1" noEditPoints="1" noAdjustHandles="1" noChangeArrowheads="1" noChangeShapeType="1"/>
              </p:cNvPicPr>
              <p:nvPr/>
            </p:nvPicPr>
            <p:blipFill>
              <a:blip r:embed="rId6"/>
              <a:stretch>
                <a:fillRect/>
              </a:stretch>
            </p:blipFill>
            <p:spPr>
              <a:xfrm>
                <a:off x="11730446" y="6585534"/>
                <a:ext cx="461554" cy="259624"/>
              </a:xfrm>
              <a:prstGeom prst="rect">
                <a:avLst/>
              </a:prstGeom>
            </p:spPr>
          </p:pic>
        </mc:Fallback>
      </mc:AlternateContent>
    </p:spTree>
    <p:extLst>
      <p:ext uri="{BB962C8B-B14F-4D97-AF65-F5344CB8AC3E}">
        <p14:creationId xmlns:p14="http://schemas.microsoft.com/office/powerpoint/2010/main" val="4146386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E3C3EF8-A9A9-43F9-9AAD-0502FCD7E7C2}"/>
              </a:ext>
            </a:extLst>
          </p:cNvPr>
          <p:cNvSpPr txBox="1"/>
          <p:nvPr/>
        </p:nvSpPr>
        <p:spPr>
          <a:xfrm>
            <a:off x="2735745" y="209902"/>
            <a:ext cx="6720510" cy="704039"/>
          </a:xfrm>
          <a:prstGeom prst="rect">
            <a:avLst/>
          </a:prstGeom>
          <a:noFill/>
          <a:ln>
            <a:noFill/>
          </a:ln>
        </p:spPr>
        <p:txBody>
          <a:bodyPr wrap="square">
            <a:spAutoFit/>
          </a:bodyPr>
          <a:lstStyle/>
          <a:p>
            <a:pPr algn="ctr">
              <a:lnSpc>
                <a:spcPct val="107000"/>
              </a:lnSpc>
              <a:spcAft>
                <a:spcPts val="800"/>
              </a:spcAft>
            </a:pPr>
            <a:r>
              <a:rPr lang="en-IN" sz="4000" b="1" dirty="0">
                <a:latin typeface="Trebuchet MS" panose="020B0603020202020204" pitchFamily="34" charset="0"/>
                <a:ea typeface="Calibri" panose="020F0502020204030204" pitchFamily="34" charset="0"/>
                <a:cs typeface="Times New Roman" panose="02020603050405020304" pitchFamily="18" charset="0"/>
              </a:rPr>
              <a:t>Batch Processing using RDD</a:t>
            </a:r>
            <a:endParaRPr lang="en-IN" sz="4000" b="1" dirty="0">
              <a:effectLst/>
              <a:latin typeface="Trebuchet MS" panose="020B0603020202020204" pitchFamily="34" charset="0"/>
              <a:ea typeface="Calibri" panose="020F0502020204030204" pitchFamily="34" charset="0"/>
              <a:cs typeface="Times New Roman" panose="02020603050405020304" pitchFamily="18" charset="0"/>
            </a:endParaRPr>
          </a:p>
        </p:txBody>
      </p:sp>
      <p:pic>
        <p:nvPicPr>
          <p:cNvPr id="11" name="Picture 4">
            <a:extLst>
              <a:ext uri="{FF2B5EF4-FFF2-40B4-BE49-F238E27FC236}">
                <a16:creationId xmlns:a16="http://schemas.microsoft.com/office/drawing/2014/main" id="{452310EF-008E-463E-92B1-DF9554791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2290" y="142654"/>
            <a:ext cx="1149710" cy="60359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6DB5799-3768-4019-8E8C-736E029411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2476" y="1487802"/>
            <a:ext cx="9047048" cy="4704965"/>
          </a:xfrm>
          <a:prstGeom prst="rect">
            <a:avLst/>
          </a:prstGeom>
          <a:ln>
            <a:noFill/>
          </a:ln>
          <a:effectLst>
            <a:outerShdw blurRad="190500" algn="tl" rotWithShape="0">
              <a:srgbClr val="000000">
                <a:alpha val="70000"/>
              </a:srgbClr>
            </a:outerShdw>
          </a:effectLst>
        </p:spPr>
      </p:pic>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7442A3CF-A05D-4CBC-9E8C-6DA0D647CDFF}"/>
                  </a:ext>
                </a:extLst>
              </p:cNvPr>
              <p:cNvGraphicFramePr>
                <a:graphicFrameLocks noChangeAspect="1"/>
              </p:cNvGraphicFramePr>
              <p:nvPr>
                <p:extLst>
                  <p:ext uri="{D42A27DB-BD31-4B8C-83A1-F6EECF244321}">
                    <p14:modId xmlns:p14="http://schemas.microsoft.com/office/powerpoint/2010/main" val="3280831990"/>
                  </p:ext>
                </p:extLst>
              </p:nvPr>
            </p:nvGraphicFramePr>
            <p:xfrm>
              <a:off x="11577764" y="6512492"/>
              <a:ext cx="614236" cy="345508"/>
            </p:xfrm>
            <a:graphic>
              <a:graphicData uri="http://schemas.microsoft.com/office/powerpoint/2016/slidezoom">
                <pslz:sldZm>
                  <pslz:sldZmObj sldId="335" cId="813421331">
                    <pslz:zmPr id="{83576737-10B8-4A96-9EAE-B24F630EAAD3}" returnToParent="0" transitionDur="1000">
                      <p166:blipFill xmlns:p166="http://schemas.microsoft.com/office/powerpoint/2016/6/main">
                        <a:blip r:embed="rId4"/>
                        <a:stretch>
                          <a:fillRect/>
                        </a:stretch>
                      </p166:blipFill>
                      <p166:spPr xmlns:p166="http://schemas.microsoft.com/office/powerpoint/2016/6/main">
                        <a:xfrm>
                          <a:off x="0" y="0"/>
                          <a:ext cx="614236" cy="345508"/>
                        </a:xfrm>
                        <a:prstGeom prst="rect">
                          <a:avLst/>
                        </a:prstGeom>
                      </p166:spPr>
                    </pslz:zmPr>
                  </pslz:sldZmObj>
                </pslz:sldZm>
              </a:graphicData>
            </a:graphic>
          </p:graphicFrame>
        </mc:Choice>
        <mc:Fallback xmlns="">
          <p:pic>
            <p:nvPicPr>
              <p:cNvPr id="4" name="Slide Zoom 3">
                <a:hlinkClick r:id="rId5" action="ppaction://hlinksldjump"/>
                <a:extLst>
                  <a:ext uri="{FF2B5EF4-FFF2-40B4-BE49-F238E27FC236}">
                    <a16:creationId xmlns:a16="http://schemas.microsoft.com/office/drawing/2014/main" id="{7442A3CF-A05D-4CBC-9E8C-6DA0D647CDFF}"/>
                  </a:ext>
                </a:extLst>
              </p:cNvPr>
              <p:cNvPicPr>
                <a:picLocks noGrp="1" noRot="1" noChangeAspect="1" noMove="1" noResize="1" noEditPoints="1" noAdjustHandles="1" noChangeArrowheads="1" noChangeShapeType="1"/>
              </p:cNvPicPr>
              <p:nvPr/>
            </p:nvPicPr>
            <p:blipFill>
              <a:blip r:embed="rId6"/>
              <a:stretch>
                <a:fillRect/>
              </a:stretch>
            </p:blipFill>
            <p:spPr>
              <a:xfrm>
                <a:off x="11577764" y="6512492"/>
                <a:ext cx="614236" cy="345508"/>
              </a:xfrm>
              <a:prstGeom prst="rect">
                <a:avLst/>
              </a:prstGeom>
            </p:spPr>
          </p:pic>
        </mc:Fallback>
      </mc:AlternateContent>
    </p:spTree>
    <p:extLst>
      <p:ext uri="{BB962C8B-B14F-4D97-AF65-F5344CB8AC3E}">
        <p14:creationId xmlns:p14="http://schemas.microsoft.com/office/powerpoint/2010/main" val="2089554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5482491-D8EB-447D-B0BC-2F31016DBCD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8544560" y="3210560"/>
            <a:ext cx="3647440" cy="3647440"/>
          </a:xfrm>
          <a:prstGeom prst="rect">
            <a:avLst/>
          </a:prstGeom>
        </p:spPr>
      </p:pic>
      <p:sp>
        <p:nvSpPr>
          <p:cNvPr id="3" name="TextBox 2">
            <a:extLst>
              <a:ext uri="{FF2B5EF4-FFF2-40B4-BE49-F238E27FC236}">
                <a16:creationId xmlns:a16="http://schemas.microsoft.com/office/drawing/2014/main" id="{CD123315-E299-47C8-8119-801C80142B4A}"/>
              </a:ext>
            </a:extLst>
          </p:cNvPr>
          <p:cNvSpPr txBox="1"/>
          <p:nvPr/>
        </p:nvSpPr>
        <p:spPr>
          <a:xfrm>
            <a:off x="3221910" y="148761"/>
            <a:ext cx="5748178" cy="1323439"/>
          </a:xfrm>
          <a:prstGeom prst="rect">
            <a:avLst/>
          </a:prstGeom>
          <a:noFill/>
          <a:ln>
            <a:noFill/>
          </a:ln>
        </p:spPr>
        <p:txBody>
          <a:bodyPr wrap="square">
            <a:spAutoFit/>
          </a:bodyPr>
          <a:lstStyle/>
          <a:p>
            <a:pPr algn="ctr"/>
            <a:r>
              <a:rPr lang="en-US" sz="4000" b="1" dirty="0">
                <a:latin typeface="Trebuchet MS" panose="020B0603020202020204" pitchFamily="34" charset="0"/>
                <a:ea typeface="Calibri" panose="020F0502020204030204" pitchFamily="34" charset="0"/>
                <a:cs typeface="Times New Roman" panose="02020603050405020304" pitchFamily="18" charset="0"/>
              </a:rPr>
              <a:t>Customer Spending Behavior Analysis</a:t>
            </a:r>
          </a:p>
        </p:txBody>
      </p:sp>
      <p:sp>
        <p:nvSpPr>
          <p:cNvPr id="4" name="TextBox 3">
            <a:extLst>
              <a:ext uri="{FF2B5EF4-FFF2-40B4-BE49-F238E27FC236}">
                <a16:creationId xmlns:a16="http://schemas.microsoft.com/office/drawing/2014/main" id="{A24A93BE-8AD6-4DFD-A4E7-98D7FFB0AD31}"/>
              </a:ext>
            </a:extLst>
          </p:cNvPr>
          <p:cNvSpPr txBox="1"/>
          <p:nvPr/>
        </p:nvSpPr>
        <p:spPr>
          <a:xfrm>
            <a:off x="1712654" y="1866739"/>
            <a:ext cx="8766689" cy="923330"/>
          </a:xfrm>
          <a:prstGeom prst="rect">
            <a:avLst/>
          </a:prstGeom>
          <a:noFill/>
        </p:spPr>
        <p:txBody>
          <a:bodyPr wrap="square">
            <a:spAutoFit/>
          </a:bodyPr>
          <a:lstStyle/>
          <a:p>
            <a:r>
              <a:rPr lang="en-US" dirty="0">
                <a:latin typeface="Bahnschrift" panose="020B0502040204020203" pitchFamily="34" charset="0"/>
              </a:rPr>
              <a:t>The primary objective of this project is to leverage big data technologies to perform an in-depth analysis of credit card transactions and credit card defaulters datasets.</a:t>
            </a:r>
          </a:p>
          <a:p>
            <a:endParaRPr lang="en-US" dirty="0">
              <a:latin typeface="Bahnschrift" panose="020B0502040204020203" pitchFamily="34" charset="0"/>
            </a:endParaRPr>
          </a:p>
        </p:txBody>
      </p:sp>
      <p:sp>
        <p:nvSpPr>
          <p:cNvPr id="11" name="Rectangle 10">
            <a:extLst>
              <a:ext uri="{FF2B5EF4-FFF2-40B4-BE49-F238E27FC236}">
                <a16:creationId xmlns:a16="http://schemas.microsoft.com/office/drawing/2014/main" id="{CF042461-6DA6-404A-97F5-8F7F63E0FDB1}"/>
              </a:ext>
            </a:extLst>
          </p:cNvPr>
          <p:cNvSpPr/>
          <p:nvPr/>
        </p:nvSpPr>
        <p:spPr>
          <a:xfrm>
            <a:off x="1893501" y="2790069"/>
            <a:ext cx="7435729" cy="1754326"/>
          </a:xfrm>
          <a:prstGeom prst="rect">
            <a:avLst/>
          </a:prstGeom>
        </p:spPr>
        <p:txBody>
          <a:bodyPr wrap="square">
            <a:spAutoFit/>
          </a:bodyPr>
          <a:lstStyle/>
          <a:p>
            <a:pPr>
              <a:buFont typeface="Arial" panose="020B0604020202020204" pitchFamily="34" charset="0"/>
              <a:buChar char="•"/>
            </a:pPr>
            <a:r>
              <a:rPr lang="en-US" dirty="0">
                <a:latin typeface="Bahnschrift" panose="020B0502040204020203" pitchFamily="34" charset="0"/>
              </a:rPr>
              <a:t> Gain insights into customer spending patterns and behaviors.</a:t>
            </a:r>
          </a:p>
          <a:p>
            <a:pPr>
              <a:buFont typeface="Arial" panose="020B0604020202020204" pitchFamily="34" charset="0"/>
              <a:buChar char="•"/>
            </a:pPr>
            <a:r>
              <a:rPr lang="en-US" dirty="0">
                <a:latin typeface="Bahnschrift" panose="020B0502040204020203" pitchFamily="34" charset="0"/>
              </a:rPr>
              <a:t> Identify trends and patterns in transaction data.</a:t>
            </a:r>
          </a:p>
          <a:p>
            <a:pPr>
              <a:buFont typeface="Arial" panose="020B0604020202020204" pitchFamily="34" charset="0"/>
              <a:buChar char="•"/>
            </a:pPr>
            <a:r>
              <a:rPr lang="en-US" dirty="0">
                <a:latin typeface="Bahnschrift" panose="020B0502040204020203" pitchFamily="34" charset="0"/>
              </a:rPr>
              <a:t> Optimize marketing strategies and tailor promotions based on transaction history.</a:t>
            </a:r>
          </a:p>
          <a:p>
            <a:pPr>
              <a:buFont typeface="Arial" panose="020B0604020202020204" pitchFamily="34" charset="0"/>
              <a:buChar char="•"/>
            </a:pPr>
            <a:r>
              <a:rPr lang="en-US" dirty="0">
                <a:latin typeface="Bahnschrift" panose="020B0502040204020203" pitchFamily="34" charset="0"/>
              </a:rPr>
              <a:t> Enhance customer experiences by understanding their preferences and behaviors.</a:t>
            </a:r>
            <a:endParaRPr lang="en-US" b="0" i="0" dirty="0">
              <a:effectLst/>
              <a:latin typeface="Bahnschrift" panose="020B0502040204020203" pitchFamily="34" charset="0"/>
            </a:endParaRPr>
          </a:p>
        </p:txBody>
      </p:sp>
    </p:spTree>
    <p:extLst>
      <p:ext uri="{BB962C8B-B14F-4D97-AF65-F5344CB8AC3E}">
        <p14:creationId xmlns:p14="http://schemas.microsoft.com/office/powerpoint/2010/main" val="30049259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E3C3EF8-A9A9-43F9-9AAD-0502FCD7E7C2}"/>
              </a:ext>
            </a:extLst>
          </p:cNvPr>
          <p:cNvSpPr txBox="1"/>
          <p:nvPr/>
        </p:nvSpPr>
        <p:spPr>
          <a:xfrm>
            <a:off x="2735745" y="209902"/>
            <a:ext cx="6720510" cy="704039"/>
          </a:xfrm>
          <a:prstGeom prst="rect">
            <a:avLst/>
          </a:prstGeom>
          <a:noFill/>
          <a:ln>
            <a:noFill/>
          </a:ln>
        </p:spPr>
        <p:txBody>
          <a:bodyPr wrap="square">
            <a:spAutoFit/>
          </a:bodyPr>
          <a:lstStyle/>
          <a:p>
            <a:pPr algn="ctr">
              <a:lnSpc>
                <a:spcPct val="107000"/>
              </a:lnSpc>
              <a:spcAft>
                <a:spcPts val="800"/>
              </a:spcAft>
            </a:pPr>
            <a:r>
              <a:rPr lang="en-IN" sz="4000" b="1" dirty="0">
                <a:latin typeface="Trebuchet MS" panose="020B0603020202020204" pitchFamily="34" charset="0"/>
                <a:ea typeface="Calibri" panose="020F0502020204030204" pitchFamily="34" charset="0"/>
                <a:cs typeface="Times New Roman" panose="02020603050405020304" pitchFamily="18" charset="0"/>
              </a:rPr>
              <a:t>Optimization using RDD</a:t>
            </a:r>
            <a:endParaRPr lang="en-IN" sz="4000" b="1" dirty="0">
              <a:effectLst/>
              <a:latin typeface="Trebuchet MS" panose="020B0603020202020204" pitchFamily="34" charset="0"/>
              <a:ea typeface="Calibri" panose="020F0502020204030204" pitchFamily="34" charset="0"/>
              <a:cs typeface="Times New Roman" panose="02020603050405020304" pitchFamily="18" charset="0"/>
            </a:endParaRPr>
          </a:p>
        </p:txBody>
      </p:sp>
      <p:pic>
        <p:nvPicPr>
          <p:cNvPr id="11" name="Picture 4">
            <a:extLst>
              <a:ext uri="{FF2B5EF4-FFF2-40B4-BE49-F238E27FC236}">
                <a16:creationId xmlns:a16="http://schemas.microsoft.com/office/drawing/2014/main" id="{452310EF-008E-463E-92B1-DF9554791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2290" y="142654"/>
            <a:ext cx="1149710" cy="60359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6DB5799-3768-4019-8E8C-736E029411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93" y="1426511"/>
            <a:ext cx="5911383" cy="3493831"/>
          </a:xfrm>
          <a:prstGeom prst="rect">
            <a:avLst/>
          </a:prstGeom>
          <a:ln>
            <a:noFill/>
          </a:ln>
          <a:effectLst>
            <a:outerShdw blurRad="190500" algn="tl" rotWithShape="0">
              <a:srgbClr val="000000">
                <a:alpha val="70000"/>
              </a:srgbClr>
            </a:outerShdw>
          </a:effectLst>
        </p:spPr>
      </p:pic>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7442A3CF-A05D-4CBC-9E8C-6DA0D647CDFF}"/>
                  </a:ext>
                </a:extLst>
              </p:cNvPr>
              <p:cNvGraphicFramePr>
                <a:graphicFrameLocks noChangeAspect="1"/>
              </p:cNvGraphicFramePr>
              <p:nvPr/>
            </p:nvGraphicFramePr>
            <p:xfrm>
              <a:off x="11577764" y="6512492"/>
              <a:ext cx="614236" cy="345508"/>
            </p:xfrm>
            <a:graphic>
              <a:graphicData uri="http://schemas.microsoft.com/office/powerpoint/2016/slidezoom">
                <pslz:sldZm>
                  <pslz:sldZmObj sldId="335" cId="813421331">
                    <pslz:zmPr id="{83576737-10B8-4A96-9EAE-B24F630EAAD3}" returnToParent="0" transitionDur="1000">
                      <p166:blipFill xmlns:p166="http://schemas.microsoft.com/office/powerpoint/2016/6/main">
                        <a:blip r:embed="rId4"/>
                        <a:stretch>
                          <a:fillRect/>
                        </a:stretch>
                      </p166:blipFill>
                      <p166:spPr xmlns:p166="http://schemas.microsoft.com/office/powerpoint/2016/6/main">
                        <a:xfrm>
                          <a:off x="0" y="0"/>
                          <a:ext cx="614236" cy="345508"/>
                        </a:xfrm>
                        <a:prstGeom prst="rect">
                          <a:avLst/>
                        </a:prstGeom>
                      </p166:spPr>
                    </pslz:zmPr>
                  </pslz:sldZmObj>
                </pslz:sldZm>
              </a:graphicData>
            </a:graphic>
          </p:graphicFrame>
        </mc:Choice>
        <mc:Fallback xmlns="">
          <p:pic>
            <p:nvPicPr>
              <p:cNvPr id="4" name="Slide Zoom 3">
                <a:hlinkClick r:id="rId5" action="ppaction://hlinksldjump"/>
                <a:extLst>
                  <a:ext uri="{FF2B5EF4-FFF2-40B4-BE49-F238E27FC236}">
                    <a16:creationId xmlns:a16="http://schemas.microsoft.com/office/drawing/2014/main" id="{7442A3CF-A05D-4CBC-9E8C-6DA0D647CDFF}"/>
                  </a:ext>
                </a:extLst>
              </p:cNvPr>
              <p:cNvPicPr>
                <a:picLocks noGrp="1" noRot="1" noChangeAspect="1" noMove="1" noResize="1" noEditPoints="1" noAdjustHandles="1" noChangeArrowheads="1" noChangeShapeType="1"/>
              </p:cNvPicPr>
              <p:nvPr/>
            </p:nvPicPr>
            <p:blipFill>
              <a:blip r:embed="rId6"/>
              <a:stretch>
                <a:fillRect/>
              </a:stretch>
            </p:blipFill>
            <p:spPr>
              <a:xfrm>
                <a:off x="11577764" y="6512492"/>
                <a:ext cx="614236" cy="345508"/>
              </a:xfrm>
              <a:prstGeom prst="rect">
                <a:avLst/>
              </a:prstGeom>
            </p:spPr>
          </p:pic>
        </mc:Fallback>
      </mc:AlternateContent>
      <p:pic>
        <p:nvPicPr>
          <p:cNvPr id="6" name="Picture 5">
            <a:extLst>
              <a:ext uri="{FF2B5EF4-FFF2-40B4-BE49-F238E27FC236}">
                <a16:creationId xmlns:a16="http://schemas.microsoft.com/office/drawing/2014/main" id="{0E2D53A0-8481-4819-9E37-19CFD4250C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2717357"/>
            <a:ext cx="6049109" cy="3232857"/>
          </a:xfrm>
          <a:prstGeom prst="rect">
            <a:avLst/>
          </a:prstGeom>
          <a:ln>
            <a:noFill/>
          </a:ln>
          <a:effectLst>
            <a:outerShdw blurRad="190500" algn="tl" rotWithShape="0">
              <a:srgbClr val="000000">
                <a:alpha val="70000"/>
              </a:srgbClr>
            </a:outerShdw>
          </a:effectLst>
        </p:spPr>
      </p:pic>
      <p:sp>
        <p:nvSpPr>
          <p:cNvPr id="2" name="Isosceles Triangle 1">
            <a:extLst>
              <a:ext uri="{FF2B5EF4-FFF2-40B4-BE49-F238E27FC236}">
                <a16:creationId xmlns:a16="http://schemas.microsoft.com/office/drawing/2014/main" id="{A1B5878B-B0A5-4E0E-AE86-9A20E48287C9}"/>
              </a:ext>
            </a:extLst>
          </p:cNvPr>
          <p:cNvSpPr/>
          <p:nvPr/>
        </p:nvSpPr>
        <p:spPr>
          <a:xfrm>
            <a:off x="457575" y="4836283"/>
            <a:ext cx="2094035" cy="510780"/>
          </a:xfrm>
          <a:prstGeom prst="triangle">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A71C0CE0-7B90-4034-A2BB-239E9F031676}"/>
              </a:ext>
            </a:extLst>
          </p:cNvPr>
          <p:cNvPicPr>
            <a:picLocks noChangeAspect="1"/>
          </p:cNvPicPr>
          <p:nvPr/>
        </p:nvPicPr>
        <p:blipFill rotWithShape="1">
          <a:blip r:embed="rId3">
            <a:extLst>
              <a:ext uri="{28A0092B-C50C-407E-A947-70E740481C1C}">
                <a14:useLocalDpi xmlns:a14="http://schemas.microsoft.com/office/drawing/2010/main" val="0"/>
              </a:ext>
            </a:extLst>
          </a:blip>
          <a:srcRect t="77684" r="77684"/>
          <a:stretch/>
        </p:blipFill>
        <p:spPr>
          <a:xfrm>
            <a:off x="457576" y="5091856"/>
            <a:ext cx="2094035" cy="1237646"/>
          </a:xfrm>
          <a:prstGeom prst="roundRect">
            <a:avLst/>
          </a:prstGeom>
          <a:ln>
            <a:noFill/>
          </a:ln>
          <a:effectLst>
            <a:outerShdw blurRad="190500" algn="tl" rotWithShape="0">
              <a:srgbClr val="000000">
                <a:alpha val="70000"/>
              </a:srgbClr>
            </a:outerShdw>
          </a:effectLst>
        </p:spPr>
      </p:pic>
      <p:sp>
        <p:nvSpPr>
          <p:cNvPr id="13" name="Isosceles Triangle 12">
            <a:extLst>
              <a:ext uri="{FF2B5EF4-FFF2-40B4-BE49-F238E27FC236}">
                <a16:creationId xmlns:a16="http://schemas.microsoft.com/office/drawing/2014/main" id="{7C0D4F52-AA5C-4411-9597-603052513A9B}"/>
              </a:ext>
            </a:extLst>
          </p:cNvPr>
          <p:cNvSpPr/>
          <p:nvPr/>
        </p:nvSpPr>
        <p:spPr>
          <a:xfrm rot="5400000">
            <a:off x="5800988" y="5675710"/>
            <a:ext cx="1043320" cy="819056"/>
          </a:xfrm>
          <a:prstGeom prst="triangle">
            <a:avLst>
              <a:gd name="adj" fmla="val 2443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a:extLst>
              <a:ext uri="{FF2B5EF4-FFF2-40B4-BE49-F238E27FC236}">
                <a16:creationId xmlns:a16="http://schemas.microsoft.com/office/drawing/2014/main" id="{A506FB1E-71A3-43CD-B82A-F60B9D8616AE}"/>
              </a:ext>
            </a:extLst>
          </p:cNvPr>
          <p:cNvPicPr>
            <a:picLocks noChangeAspect="1"/>
          </p:cNvPicPr>
          <p:nvPr/>
        </p:nvPicPr>
        <p:blipFill rotWithShape="1">
          <a:blip r:embed="rId7">
            <a:extLst>
              <a:ext uri="{28A0092B-C50C-407E-A947-70E740481C1C}">
                <a14:useLocalDpi xmlns:a14="http://schemas.microsoft.com/office/drawing/2010/main" val="0"/>
              </a:ext>
            </a:extLst>
          </a:blip>
          <a:srcRect t="76318" r="76318"/>
          <a:stretch/>
        </p:blipFill>
        <p:spPr>
          <a:xfrm>
            <a:off x="3831771" y="5522632"/>
            <a:ext cx="2175405" cy="1162614"/>
          </a:xfrm>
          <a:prstGeom prst="roundRect">
            <a:avLst/>
          </a:prstGeom>
          <a:ln>
            <a:noFill/>
          </a:ln>
          <a:effectLst>
            <a:outerShdw blurRad="190500" algn="tl" rotWithShape="0">
              <a:srgbClr val="000000">
                <a:alpha val="70000"/>
              </a:srgbClr>
            </a:outerShdw>
          </a:effectLst>
        </p:spPr>
      </p:pic>
      <p:sp>
        <p:nvSpPr>
          <p:cNvPr id="14" name="Oval 13">
            <a:extLst>
              <a:ext uri="{FF2B5EF4-FFF2-40B4-BE49-F238E27FC236}">
                <a16:creationId xmlns:a16="http://schemas.microsoft.com/office/drawing/2014/main" id="{6F4FB9B2-1000-4245-82EA-F1F34B5E509F}"/>
              </a:ext>
            </a:extLst>
          </p:cNvPr>
          <p:cNvSpPr/>
          <p:nvPr/>
        </p:nvSpPr>
        <p:spPr>
          <a:xfrm rot="1515955">
            <a:off x="5249629" y="927910"/>
            <a:ext cx="1346381" cy="1258532"/>
          </a:xfrm>
          <a:prstGeom prst="ellipse">
            <a:avLst/>
          </a:prstGeom>
          <a:solidFill>
            <a:srgbClr val="C0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800" b="1" dirty="0">
                <a:solidFill>
                  <a:srgbClr val="FFC000"/>
                </a:solidFill>
                <a:latin typeface="Bahnschrift" panose="020B0502040204020203" pitchFamily="34" charset="0"/>
              </a:rPr>
              <a:t>OPTIMIZED</a:t>
            </a:r>
            <a:endParaRPr lang="en-IN" sz="800" b="1" dirty="0">
              <a:solidFill>
                <a:srgbClr val="FFC000"/>
              </a:solidFill>
              <a:latin typeface="Bahnschrift" panose="020B0502040204020203" pitchFamily="34" charset="0"/>
            </a:endParaRPr>
          </a:p>
        </p:txBody>
      </p:sp>
    </p:spTree>
    <p:extLst>
      <p:ext uri="{BB962C8B-B14F-4D97-AF65-F5344CB8AC3E}">
        <p14:creationId xmlns:p14="http://schemas.microsoft.com/office/powerpoint/2010/main" val="13753627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E3C3EF8-A9A9-43F9-9AAD-0502FCD7E7C2}"/>
              </a:ext>
            </a:extLst>
          </p:cNvPr>
          <p:cNvSpPr txBox="1"/>
          <p:nvPr/>
        </p:nvSpPr>
        <p:spPr>
          <a:xfrm>
            <a:off x="2735745" y="209902"/>
            <a:ext cx="6720510" cy="704039"/>
          </a:xfrm>
          <a:prstGeom prst="rect">
            <a:avLst/>
          </a:prstGeom>
          <a:noFill/>
          <a:ln>
            <a:noFill/>
          </a:ln>
        </p:spPr>
        <p:txBody>
          <a:bodyPr wrap="square">
            <a:spAutoFit/>
          </a:bodyPr>
          <a:lstStyle/>
          <a:p>
            <a:pPr algn="ctr">
              <a:lnSpc>
                <a:spcPct val="107000"/>
              </a:lnSpc>
              <a:spcAft>
                <a:spcPts val="800"/>
              </a:spcAft>
            </a:pPr>
            <a:r>
              <a:rPr lang="en-IN" sz="4000" b="1" dirty="0">
                <a:latin typeface="Trebuchet MS" panose="020B0603020202020204" pitchFamily="34" charset="0"/>
                <a:ea typeface="Calibri" panose="020F0502020204030204" pitchFamily="34" charset="0"/>
                <a:cs typeface="Times New Roman" panose="02020603050405020304" pitchFamily="18" charset="0"/>
              </a:rPr>
              <a:t>Batch Processing using RDD</a:t>
            </a:r>
            <a:endParaRPr lang="en-IN" sz="4000" b="1" dirty="0">
              <a:effectLst/>
              <a:latin typeface="Trebuchet MS" panose="020B060302020202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5FC19D94-DC0F-4186-B12F-D84E9104DAE7}"/>
              </a:ext>
            </a:extLst>
          </p:cNvPr>
          <p:cNvPicPr>
            <a:picLocks noChangeAspect="1"/>
          </p:cNvPicPr>
          <p:nvPr/>
        </p:nvPicPr>
        <p:blipFill>
          <a:blip r:embed="rId2"/>
          <a:stretch>
            <a:fillRect/>
          </a:stretch>
        </p:blipFill>
        <p:spPr>
          <a:xfrm>
            <a:off x="1748631" y="1544075"/>
            <a:ext cx="8694738" cy="4923202"/>
          </a:xfrm>
          <a:prstGeom prst="rect">
            <a:avLst/>
          </a:prstGeom>
          <a:ln>
            <a:noFill/>
          </a:ln>
          <a:effectLst>
            <a:outerShdw blurRad="190500" algn="tl" rotWithShape="0">
              <a:srgbClr val="000000">
                <a:alpha val="70000"/>
              </a:srgbClr>
            </a:outerShdw>
          </a:effectLst>
        </p:spPr>
      </p:pic>
      <p:pic>
        <p:nvPicPr>
          <p:cNvPr id="11" name="Picture 4">
            <a:extLst>
              <a:ext uri="{FF2B5EF4-FFF2-40B4-BE49-F238E27FC236}">
                <a16:creationId xmlns:a16="http://schemas.microsoft.com/office/drawing/2014/main" id="{452310EF-008E-463E-92B1-DF95547918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2290" y="142654"/>
            <a:ext cx="1149710" cy="60359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5699B2F-134A-4954-9ECB-9E3622C695DD}"/>
              </a:ext>
            </a:extLst>
          </p:cNvPr>
          <p:cNvSpPr txBox="1"/>
          <p:nvPr/>
        </p:nvSpPr>
        <p:spPr>
          <a:xfrm>
            <a:off x="1851342" y="1044342"/>
            <a:ext cx="1932789" cy="369332"/>
          </a:xfrm>
          <a:prstGeom prst="rect">
            <a:avLst/>
          </a:prstGeom>
          <a:noFill/>
        </p:spPr>
        <p:txBody>
          <a:bodyPr wrap="square">
            <a:spAutoFit/>
          </a:bodyPr>
          <a:lstStyle/>
          <a:p>
            <a:r>
              <a:rPr lang="en-US" b="1" dirty="0">
                <a:solidFill>
                  <a:srgbClr val="C00000"/>
                </a:solidFill>
                <a:latin typeface="Bahnschrift" panose="020B0502040204020203" pitchFamily="34" charset="0"/>
              </a:rPr>
              <a:t>VISUALIZATION:</a:t>
            </a:r>
          </a:p>
        </p:txBody>
      </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D545B6F5-E5EF-4658-B423-BBADD7B6977A}"/>
                  </a:ext>
                </a:extLst>
              </p:cNvPr>
              <p:cNvGraphicFramePr>
                <a:graphicFrameLocks noChangeAspect="1"/>
              </p:cNvGraphicFramePr>
              <p:nvPr>
                <p:extLst>
                  <p:ext uri="{D42A27DB-BD31-4B8C-83A1-F6EECF244321}">
                    <p14:modId xmlns:p14="http://schemas.microsoft.com/office/powerpoint/2010/main" val="3700097582"/>
                  </p:ext>
                </p:extLst>
              </p:nvPr>
            </p:nvGraphicFramePr>
            <p:xfrm>
              <a:off x="11617145" y="6467277"/>
              <a:ext cx="570702" cy="321020"/>
            </p:xfrm>
            <a:graphic>
              <a:graphicData uri="http://schemas.microsoft.com/office/powerpoint/2016/slidezoom">
                <pslz:sldZm>
                  <pslz:sldZmObj sldId="338" cId="1726645011">
                    <pslz:zmPr id="{100B3FAF-681D-473D-9AFB-EC38D0A4D32C}" returnToParent="0" transitionDur="1000">
                      <p166:blipFill xmlns:p166="http://schemas.microsoft.com/office/powerpoint/2016/6/main">
                        <a:blip r:embed="rId4"/>
                        <a:stretch>
                          <a:fillRect/>
                        </a:stretch>
                      </p166:blipFill>
                      <p166:spPr xmlns:p166="http://schemas.microsoft.com/office/powerpoint/2016/6/main">
                        <a:xfrm>
                          <a:off x="0" y="0"/>
                          <a:ext cx="570702" cy="321020"/>
                        </a:xfrm>
                        <a:prstGeom prst="rect">
                          <a:avLst/>
                        </a:prstGeom>
                      </p166:spPr>
                    </pslz:zmPr>
                  </pslz:sldZmObj>
                </pslz:sldZm>
              </a:graphicData>
            </a:graphic>
          </p:graphicFrame>
        </mc:Choice>
        <mc:Fallback xmlns="">
          <p:pic>
            <p:nvPicPr>
              <p:cNvPr id="3" name="Slide Zoom 2">
                <a:hlinkClick r:id="rId5" action="ppaction://hlinksldjump"/>
                <a:extLst>
                  <a:ext uri="{FF2B5EF4-FFF2-40B4-BE49-F238E27FC236}">
                    <a16:creationId xmlns:a16="http://schemas.microsoft.com/office/drawing/2014/main" id="{D545B6F5-E5EF-4658-B423-BBADD7B6977A}"/>
                  </a:ext>
                </a:extLst>
              </p:cNvPr>
              <p:cNvPicPr>
                <a:picLocks noGrp="1" noRot="1" noChangeAspect="1" noMove="1" noResize="1" noEditPoints="1" noAdjustHandles="1" noChangeArrowheads="1" noChangeShapeType="1"/>
              </p:cNvPicPr>
              <p:nvPr/>
            </p:nvPicPr>
            <p:blipFill>
              <a:blip r:embed="rId6"/>
              <a:stretch>
                <a:fillRect/>
              </a:stretch>
            </p:blipFill>
            <p:spPr>
              <a:xfrm>
                <a:off x="11617145" y="6467277"/>
                <a:ext cx="570702" cy="321020"/>
              </a:xfrm>
              <a:prstGeom prst="rect">
                <a:avLst/>
              </a:prstGeom>
            </p:spPr>
          </p:pic>
        </mc:Fallback>
      </mc:AlternateContent>
    </p:spTree>
    <p:extLst>
      <p:ext uri="{BB962C8B-B14F-4D97-AF65-F5344CB8AC3E}">
        <p14:creationId xmlns:p14="http://schemas.microsoft.com/office/powerpoint/2010/main" val="8134213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E3C3EF8-A9A9-43F9-9AAD-0502FCD7E7C2}"/>
              </a:ext>
            </a:extLst>
          </p:cNvPr>
          <p:cNvSpPr txBox="1"/>
          <p:nvPr/>
        </p:nvSpPr>
        <p:spPr>
          <a:xfrm>
            <a:off x="2735745" y="209902"/>
            <a:ext cx="6720510" cy="704039"/>
          </a:xfrm>
          <a:prstGeom prst="rect">
            <a:avLst/>
          </a:prstGeom>
          <a:noFill/>
          <a:ln>
            <a:noFill/>
          </a:ln>
        </p:spPr>
        <p:txBody>
          <a:bodyPr wrap="square">
            <a:spAutoFit/>
          </a:bodyPr>
          <a:lstStyle/>
          <a:p>
            <a:pPr algn="ctr">
              <a:lnSpc>
                <a:spcPct val="107000"/>
              </a:lnSpc>
              <a:spcAft>
                <a:spcPts val="800"/>
              </a:spcAft>
            </a:pPr>
            <a:r>
              <a:rPr lang="en-IN" sz="4000" b="1" dirty="0">
                <a:latin typeface="Trebuchet MS" panose="020B0603020202020204" pitchFamily="34" charset="0"/>
                <a:ea typeface="Calibri" panose="020F0502020204030204" pitchFamily="34" charset="0"/>
                <a:cs typeface="Times New Roman" panose="02020603050405020304" pitchFamily="18" charset="0"/>
              </a:rPr>
              <a:t>Batch Processing using RDD</a:t>
            </a:r>
            <a:endParaRPr lang="en-IN" sz="4000" b="1" dirty="0">
              <a:effectLst/>
              <a:latin typeface="Trebuchet MS" panose="020B060302020202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BC438A2F-9C5E-4B1A-B01B-2A47ADDDBB3C}"/>
              </a:ext>
            </a:extLst>
          </p:cNvPr>
          <p:cNvPicPr>
            <a:picLocks noChangeAspect="1"/>
          </p:cNvPicPr>
          <p:nvPr/>
        </p:nvPicPr>
        <p:blipFill>
          <a:blip r:embed="rId2"/>
          <a:stretch>
            <a:fillRect/>
          </a:stretch>
        </p:blipFill>
        <p:spPr>
          <a:xfrm>
            <a:off x="1750195" y="1569871"/>
            <a:ext cx="8691610" cy="4927261"/>
          </a:xfrm>
          <a:prstGeom prst="rect">
            <a:avLst/>
          </a:prstGeom>
          <a:ln>
            <a:noFill/>
          </a:ln>
          <a:effectLst>
            <a:outerShdw blurRad="190500" algn="tl" rotWithShape="0">
              <a:srgbClr val="000000">
                <a:alpha val="70000"/>
              </a:srgbClr>
            </a:outerShdw>
          </a:effectLst>
        </p:spPr>
      </p:pic>
      <p:pic>
        <p:nvPicPr>
          <p:cNvPr id="11" name="Picture 4">
            <a:extLst>
              <a:ext uri="{FF2B5EF4-FFF2-40B4-BE49-F238E27FC236}">
                <a16:creationId xmlns:a16="http://schemas.microsoft.com/office/drawing/2014/main" id="{452310EF-008E-463E-92B1-DF95547918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2290" y="142654"/>
            <a:ext cx="1149710" cy="60359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11F115F-0BC9-4BDA-A5B8-2DF88D0EDBBD}"/>
              </a:ext>
            </a:extLst>
          </p:cNvPr>
          <p:cNvSpPr txBox="1"/>
          <p:nvPr/>
        </p:nvSpPr>
        <p:spPr>
          <a:xfrm>
            <a:off x="1851342" y="1044342"/>
            <a:ext cx="1932789" cy="369332"/>
          </a:xfrm>
          <a:prstGeom prst="rect">
            <a:avLst/>
          </a:prstGeom>
          <a:noFill/>
        </p:spPr>
        <p:txBody>
          <a:bodyPr wrap="square">
            <a:spAutoFit/>
          </a:bodyPr>
          <a:lstStyle/>
          <a:p>
            <a:r>
              <a:rPr lang="en-US" b="1" dirty="0">
                <a:solidFill>
                  <a:srgbClr val="C00000"/>
                </a:solidFill>
                <a:latin typeface="Bahnschrift" panose="020B0502040204020203" pitchFamily="34" charset="0"/>
              </a:rPr>
              <a:t>VISUALIZATION:</a:t>
            </a:r>
          </a:p>
        </p:txBody>
      </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BAB5FD79-D7E2-4125-A1E3-56B707618B2C}"/>
                  </a:ext>
                </a:extLst>
              </p:cNvPr>
              <p:cNvGraphicFramePr>
                <a:graphicFrameLocks noChangeAspect="1"/>
              </p:cNvGraphicFramePr>
              <p:nvPr>
                <p:extLst>
                  <p:ext uri="{D42A27DB-BD31-4B8C-83A1-F6EECF244321}">
                    <p14:modId xmlns:p14="http://schemas.microsoft.com/office/powerpoint/2010/main" val="1507711781"/>
                  </p:ext>
                </p:extLst>
              </p:nvPr>
            </p:nvGraphicFramePr>
            <p:xfrm>
              <a:off x="11739154" y="6603274"/>
              <a:ext cx="452846" cy="254726"/>
            </p:xfrm>
            <a:graphic>
              <a:graphicData uri="http://schemas.microsoft.com/office/powerpoint/2016/slidezoom">
                <pslz:sldZm>
                  <pslz:sldZmObj sldId="339" cId="726850984">
                    <pslz:zmPr id="{DB5D656E-DC81-4B22-9D4A-CD3FEB273CBD}" returnToParent="0" transitionDur="1000">
                      <p166:blipFill xmlns:p166="http://schemas.microsoft.com/office/powerpoint/2016/6/main">
                        <a:blip r:embed="rId4"/>
                        <a:stretch>
                          <a:fillRect/>
                        </a:stretch>
                      </p166:blipFill>
                      <p166:spPr xmlns:p166="http://schemas.microsoft.com/office/powerpoint/2016/6/main">
                        <a:xfrm>
                          <a:off x="0" y="0"/>
                          <a:ext cx="452846" cy="254726"/>
                        </a:xfrm>
                        <a:prstGeom prst="rect">
                          <a:avLst/>
                        </a:prstGeom>
                      </p166:spPr>
                    </pslz:zmPr>
                  </pslz:sldZmObj>
                </pslz:sldZm>
              </a:graphicData>
            </a:graphic>
          </p:graphicFrame>
        </mc:Choice>
        <mc:Fallback xmlns="">
          <p:pic>
            <p:nvPicPr>
              <p:cNvPr id="3" name="Slide Zoom 2">
                <a:hlinkClick r:id="rId5" action="ppaction://hlinksldjump"/>
                <a:extLst>
                  <a:ext uri="{FF2B5EF4-FFF2-40B4-BE49-F238E27FC236}">
                    <a16:creationId xmlns:a16="http://schemas.microsoft.com/office/drawing/2014/main" id="{BAB5FD79-D7E2-4125-A1E3-56B707618B2C}"/>
                  </a:ext>
                </a:extLst>
              </p:cNvPr>
              <p:cNvPicPr>
                <a:picLocks noGrp="1" noRot="1" noChangeAspect="1" noMove="1" noResize="1" noEditPoints="1" noAdjustHandles="1" noChangeArrowheads="1" noChangeShapeType="1"/>
              </p:cNvPicPr>
              <p:nvPr/>
            </p:nvPicPr>
            <p:blipFill>
              <a:blip r:embed="rId6"/>
              <a:stretch>
                <a:fillRect/>
              </a:stretch>
            </p:blipFill>
            <p:spPr>
              <a:xfrm>
                <a:off x="11739154" y="6603274"/>
                <a:ext cx="452846" cy="254726"/>
              </a:xfrm>
              <a:prstGeom prst="rect">
                <a:avLst/>
              </a:prstGeom>
            </p:spPr>
          </p:pic>
        </mc:Fallback>
      </mc:AlternateContent>
    </p:spTree>
    <p:extLst>
      <p:ext uri="{BB962C8B-B14F-4D97-AF65-F5344CB8AC3E}">
        <p14:creationId xmlns:p14="http://schemas.microsoft.com/office/powerpoint/2010/main" val="17266450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E3C3EF8-A9A9-43F9-9AAD-0502FCD7E7C2}"/>
              </a:ext>
            </a:extLst>
          </p:cNvPr>
          <p:cNvSpPr txBox="1"/>
          <p:nvPr/>
        </p:nvSpPr>
        <p:spPr>
          <a:xfrm>
            <a:off x="2735745" y="209902"/>
            <a:ext cx="6720510" cy="704039"/>
          </a:xfrm>
          <a:prstGeom prst="rect">
            <a:avLst/>
          </a:prstGeom>
          <a:noFill/>
          <a:ln>
            <a:noFill/>
          </a:ln>
        </p:spPr>
        <p:txBody>
          <a:bodyPr wrap="square">
            <a:spAutoFit/>
          </a:bodyPr>
          <a:lstStyle/>
          <a:p>
            <a:pPr algn="ctr">
              <a:lnSpc>
                <a:spcPct val="107000"/>
              </a:lnSpc>
              <a:spcAft>
                <a:spcPts val="800"/>
              </a:spcAft>
            </a:pPr>
            <a:r>
              <a:rPr lang="en-IN" sz="4000" b="1" dirty="0">
                <a:latin typeface="Trebuchet MS" panose="020B0603020202020204" pitchFamily="34" charset="0"/>
                <a:ea typeface="Calibri" panose="020F0502020204030204" pitchFamily="34" charset="0"/>
                <a:cs typeface="Times New Roman" panose="02020603050405020304" pitchFamily="18" charset="0"/>
              </a:rPr>
              <a:t>Batch Processing using RDD</a:t>
            </a:r>
            <a:endParaRPr lang="en-IN" sz="4000" b="1" dirty="0">
              <a:effectLst/>
              <a:latin typeface="Trebuchet MS" panose="020B0603020202020204" pitchFamily="34" charset="0"/>
              <a:ea typeface="Calibri" panose="020F0502020204030204" pitchFamily="34" charset="0"/>
              <a:cs typeface="Times New Roman" panose="02020603050405020304" pitchFamily="18" charset="0"/>
            </a:endParaRPr>
          </a:p>
        </p:txBody>
      </p:sp>
      <p:pic>
        <p:nvPicPr>
          <p:cNvPr id="11" name="Picture 4">
            <a:extLst>
              <a:ext uri="{FF2B5EF4-FFF2-40B4-BE49-F238E27FC236}">
                <a16:creationId xmlns:a16="http://schemas.microsoft.com/office/drawing/2014/main" id="{452310EF-008E-463E-92B1-DF9554791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2290" y="142654"/>
            <a:ext cx="1149710" cy="6035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6E8CE83-4C06-4836-84AC-8555A70E8322}"/>
              </a:ext>
            </a:extLst>
          </p:cNvPr>
          <p:cNvPicPr/>
          <p:nvPr/>
        </p:nvPicPr>
        <p:blipFill>
          <a:blip r:embed="rId3"/>
          <a:stretch>
            <a:fillRect/>
          </a:stretch>
        </p:blipFill>
        <p:spPr>
          <a:xfrm>
            <a:off x="1590040" y="1747519"/>
            <a:ext cx="9011920" cy="4826001"/>
          </a:xfrm>
          <a:prstGeom prst="rect">
            <a:avLst/>
          </a:prstGeom>
          <a:ln>
            <a:noFill/>
          </a:ln>
          <a:effectLst>
            <a:outerShdw blurRad="190500" algn="tl" rotWithShape="0">
              <a:srgbClr val="000000">
                <a:alpha val="70000"/>
              </a:srgbClr>
            </a:outerShdw>
          </a:effectLst>
        </p:spPr>
      </p:pic>
      <p:sp>
        <p:nvSpPr>
          <p:cNvPr id="2" name="Rectangle 1">
            <a:extLst>
              <a:ext uri="{FF2B5EF4-FFF2-40B4-BE49-F238E27FC236}">
                <a16:creationId xmlns:a16="http://schemas.microsoft.com/office/drawing/2014/main" id="{3FB2254D-1B38-471B-A3AA-54AD07EF9307}"/>
              </a:ext>
            </a:extLst>
          </p:cNvPr>
          <p:cNvSpPr/>
          <p:nvPr/>
        </p:nvSpPr>
        <p:spPr>
          <a:xfrm>
            <a:off x="716280" y="1217615"/>
            <a:ext cx="10759440" cy="362215"/>
          </a:xfrm>
          <a:prstGeom prst="rect">
            <a:avLst/>
          </a:prstGeom>
          <a:noFill/>
          <a:ln>
            <a:noFill/>
          </a:ln>
        </p:spPr>
        <p:txBody>
          <a:bodyPr wrap="square">
            <a:spAutoFit/>
          </a:bodyPr>
          <a:lstStyle/>
          <a:p>
            <a:pPr>
              <a:lnSpc>
                <a:spcPct val="107000"/>
              </a:lnSpc>
              <a:spcAft>
                <a:spcPts val="800"/>
              </a:spcAft>
            </a:pPr>
            <a:r>
              <a:rPr lang="en-IN" b="1" dirty="0">
                <a:latin typeface="Bahnschrift" panose="020B0502040204020203" pitchFamily="34" charset="0"/>
                <a:cs typeface="Times New Roman" panose="02020603050405020304" pitchFamily="18" charset="0"/>
              </a:rPr>
              <a:t>Scenario 6 - Write a query to find percentage contribution of spends by females for each expense type</a:t>
            </a:r>
          </a:p>
        </p:txBody>
      </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886B5605-6010-49AB-B5F0-8FE9AD0C6C68}"/>
                  </a:ext>
                </a:extLst>
              </p:cNvPr>
              <p:cNvGraphicFramePr>
                <a:graphicFrameLocks noChangeAspect="1"/>
              </p:cNvGraphicFramePr>
              <p:nvPr>
                <p:extLst>
                  <p:ext uri="{D42A27DB-BD31-4B8C-83A1-F6EECF244321}">
                    <p14:modId xmlns:p14="http://schemas.microsoft.com/office/powerpoint/2010/main" val="2016306657"/>
                  </p:ext>
                </p:extLst>
              </p:nvPr>
            </p:nvGraphicFramePr>
            <p:xfrm>
              <a:off x="11695611" y="6575736"/>
              <a:ext cx="496389" cy="279219"/>
            </p:xfrm>
            <a:graphic>
              <a:graphicData uri="http://schemas.microsoft.com/office/powerpoint/2016/slidezoom">
                <pslz:sldZm>
                  <pslz:sldZmObj sldId="349" cId="355432169">
                    <pslz:zmPr id="{02389FC4-E82B-46C6-8068-EE3A529C447A}" returnToParent="0" transitionDur="1000">
                      <p166:blipFill xmlns:p166="http://schemas.microsoft.com/office/powerpoint/2016/6/main">
                        <a:blip r:embed="rId4"/>
                        <a:stretch>
                          <a:fillRect/>
                        </a:stretch>
                      </p166:blipFill>
                      <p166:spPr xmlns:p166="http://schemas.microsoft.com/office/powerpoint/2016/6/main">
                        <a:xfrm>
                          <a:off x="0" y="0"/>
                          <a:ext cx="496389" cy="279219"/>
                        </a:xfrm>
                        <a:prstGeom prst="rect">
                          <a:avLst/>
                        </a:prstGeom>
                      </p166:spPr>
                    </pslz:zmPr>
                  </pslz:sldZmObj>
                </pslz:sldZm>
              </a:graphicData>
            </a:graphic>
          </p:graphicFrame>
        </mc:Choice>
        <mc:Fallback xmlns="">
          <p:pic>
            <p:nvPicPr>
              <p:cNvPr id="4" name="Slide Zoom 3">
                <a:hlinkClick r:id="rId5" action="ppaction://hlinksldjump"/>
                <a:extLst>
                  <a:ext uri="{FF2B5EF4-FFF2-40B4-BE49-F238E27FC236}">
                    <a16:creationId xmlns:a16="http://schemas.microsoft.com/office/drawing/2014/main" id="{886B5605-6010-49AB-B5F0-8FE9AD0C6C68}"/>
                  </a:ext>
                </a:extLst>
              </p:cNvPr>
              <p:cNvPicPr>
                <a:picLocks noGrp="1" noRot="1" noChangeAspect="1" noMove="1" noResize="1" noEditPoints="1" noAdjustHandles="1" noChangeArrowheads="1" noChangeShapeType="1"/>
              </p:cNvPicPr>
              <p:nvPr/>
            </p:nvPicPr>
            <p:blipFill>
              <a:blip r:embed="rId6"/>
              <a:stretch>
                <a:fillRect/>
              </a:stretch>
            </p:blipFill>
            <p:spPr>
              <a:xfrm>
                <a:off x="11695611" y="6575736"/>
                <a:ext cx="496389" cy="279219"/>
              </a:xfrm>
              <a:prstGeom prst="rect">
                <a:avLst/>
              </a:prstGeom>
            </p:spPr>
          </p:pic>
        </mc:Fallback>
      </mc:AlternateContent>
    </p:spTree>
    <p:extLst>
      <p:ext uri="{BB962C8B-B14F-4D97-AF65-F5344CB8AC3E}">
        <p14:creationId xmlns:p14="http://schemas.microsoft.com/office/powerpoint/2010/main" val="7268509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E3C3EF8-A9A9-43F9-9AAD-0502FCD7E7C2}"/>
              </a:ext>
            </a:extLst>
          </p:cNvPr>
          <p:cNvSpPr txBox="1"/>
          <p:nvPr/>
        </p:nvSpPr>
        <p:spPr>
          <a:xfrm>
            <a:off x="2735745" y="209902"/>
            <a:ext cx="6720510" cy="704039"/>
          </a:xfrm>
          <a:prstGeom prst="rect">
            <a:avLst/>
          </a:prstGeom>
          <a:noFill/>
          <a:ln>
            <a:noFill/>
          </a:ln>
        </p:spPr>
        <p:txBody>
          <a:bodyPr wrap="square">
            <a:spAutoFit/>
          </a:bodyPr>
          <a:lstStyle/>
          <a:p>
            <a:pPr algn="ctr">
              <a:lnSpc>
                <a:spcPct val="107000"/>
              </a:lnSpc>
              <a:spcAft>
                <a:spcPts val="800"/>
              </a:spcAft>
            </a:pPr>
            <a:r>
              <a:rPr lang="en-IN" sz="4000" b="1" dirty="0">
                <a:latin typeface="Trebuchet MS" panose="020B0603020202020204" pitchFamily="34" charset="0"/>
                <a:ea typeface="Calibri" panose="020F0502020204030204" pitchFamily="34" charset="0"/>
                <a:cs typeface="Times New Roman" panose="02020603050405020304" pitchFamily="18" charset="0"/>
              </a:rPr>
              <a:t>Batch Processing using RDD</a:t>
            </a:r>
            <a:endParaRPr lang="en-IN" sz="4000" b="1" dirty="0">
              <a:effectLst/>
              <a:latin typeface="Trebuchet MS" panose="020B0603020202020204" pitchFamily="34" charset="0"/>
              <a:ea typeface="Calibri" panose="020F0502020204030204" pitchFamily="34" charset="0"/>
              <a:cs typeface="Times New Roman" panose="02020603050405020304" pitchFamily="18" charset="0"/>
            </a:endParaRPr>
          </a:p>
        </p:txBody>
      </p:sp>
      <p:pic>
        <p:nvPicPr>
          <p:cNvPr id="11" name="Picture 4">
            <a:extLst>
              <a:ext uri="{FF2B5EF4-FFF2-40B4-BE49-F238E27FC236}">
                <a16:creationId xmlns:a16="http://schemas.microsoft.com/office/drawing/2014/main" id="{452310EF-008E-463E-92B1-DF9554791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2290" y="142654"/>
            <a:ext cx="1149710" cy="6035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FC0C60A-3BB8-404C-B29E-BAA156448FE7}"/>
              </a:ext>
            </a:extLst>
          </p:cNvPr>
          <p:cNvPicPr/>
          <p:nvPr/>
        </p:nvPicPr>
        <p:blipFill>
          <a:blip r:embed="rId3"/>
          <a:stretch>
            <a:fillRect/>
          </a:stretch>
        </p:blipFill>
        <p:spPr>
          <a:xfrm>
            <a:off x="1851342" y="1544075"/>
            <a:ext cx="8489316" cy="4976115"/>
          </a:xfrm>
          <a:prstGeom prst="rect">
            <a:avLst/>
          </a:prstGeom>
          <a:ln>
            <a:noFill/>
          </a:ln>
          <a:effectLst>
            <a:outerShdw blurRad="190500" algn="tl" rotWithShape="0">
              <a:srgbClr val="000000">
                <a:alpha val="70000"/>
              </a:srgbClr>
            </a:outerShdw>
          </a:effectLst>
        </p:spPr>
      </p:pic>
      <p:sp>
        <p:nvSpPr>
          <p:cNvPr id="7" name="TextBox 6">
            <a:extLst>
              <a:ext uri="{FF2B5EF4-FFF2-40B4-BE49-F238E27FC236}">
                <a16:creationId xmlns:a16="http://schemas.microsoft.com/office/drawing/2014/main" id="{12FB28C2-50C8-45C7-BA50-260D374E98D0}"/>
              </a:ext>
            </a:extLst>
          </p:cNvPr>
          <p:cNvSpPr txBox="1"/>
          <p:nvPr/>
        </p:nvSpPr>
        <p:spPr>
          <a:xfrm>
            <a:off x="1851342" y="1044342"/>
            <a:ext cx="1932789" cy="369332"/>
          </a:xfrm>
          <a:prstGeom prst="rect">
            <a:avLst/>
          </a:prstGeom>
          <a:noFill/>
        </p:spPr>
        <p:txBody>
          <a:bodyPr wrap="square">
            <a:spAutoFit/>
          </a:bodyPr>
          <a:lstStyle/>
          <a:p>
            <a:r>
              <a:rPr lang="en-US" b="1" dirty="0">
                <a:solidFill>
                  <a:srgbClr val="C00000"/>
                </a:solidFill>
                <a:latin typeface="Bahnschrift" panose="020B0502040204020203" pitchFamily="34" charset="0"/>
              </a:rPr>
              <a:t>VISUALIZATION:</a:t>
            </a:r>
          </a:p>
        </p:txBody>
      </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67CB7D2F-8142-4A66-B7F9-95215DF941D5}"/>
                  </a:ext>
                </a:extLst>
              </p:cNvPr>
              <p:cNvGraphicFramePr>
                <a:graphicFrameLocks noChangeAspect="1"/>
              </p:cNvGraphicFramePr>
              <p:nvPr>
                <p:extLst>
                  <p:ext uri="{D42A27DB-BD31-4B8C-83A1-F6EECF244321}">
                    <p14:modId xmlns:p14="http://schemas.microsoft.com/office/powerpoint/2010/main" val="1601118711"/>
                  </p:ext>
                </p:extLst>
              </p:nvPr>
            </p:nvGraphicFramePr>
            <p:xfrm>
              <a:off x="11850834" y="6619393"/>
              <a:ext cx="341166" cy="191906"/>
            </p:xfrm>
            <a:graphic>
              <a:graphicData uri="http://schemas.microsoft.com/office/powerpoint/2016/slidezoom">
                <pslz:sldZm>
                  <pslz:sldZmObj sldId="350" cId="828178070">
                    <pslz:zmPr id="{8DC3E015-F906-4469-9718-E0FC72A6662F}" returnToParent="0" transitionDur="1000">
                      <p166:blipFill xmlns:p166="http://schemas.microsoft.com/office/powerpoint/2016/6/main">
                        <a:blip r:embed="rId4"/>
                        <a:stretch>
                          <a:fillRect/>
                        </a:stretch>
                      </p166:blipFill>
                      <p166:spPr xmlns:p166="http://schemas.microsoft.com/office/powerpoint/2016/6/main">
                        <a:xfrm>
                          <a:off x="0" y="0"/>
                          <a:ext cx="341166" cy="191906"/>
                        </a:xfrm>
                        <a:prstGeom prst="rect">
                          <a:avLst/>
                        </a:prstGeom>
                      </p166:spPr>
                    </pslz:zmPr>
                  </pslz:sldZmObj>
                </pslz:sldZm>
              </a:graphicData>
            </a:graphic>
          </p:graphicFrame>
        </mc:Choice>
        <mc:Fallback xmlns="">
          <p:pic>
            <p:nvPicPr>
              <p:cNvPr id="3" name="Slide Zoom 2">
                <a:hlinkClick r:id="rId5" action="ppaction://hlinksldjump"/>
                <a:extLst>
                  <a:ext uri="{FF2B5EF4-FFF2-40B4-BE49-F238E27FC236}">
                    <a16:creationId xmlns:a16="http://schemas.microsoft.com/office/drawing/2014/main" id="{67CB7D2F-8142-4A66-B7F9-95215DF941D5}"/>
                  </a:ext>
                </a:extLst>
              </p:cNvPr>
              <p:cNvPicPr>
                <a:picLocks noGrp="1" noRot="1" noChangeAspect="1" noMove="1" noResize="1" noEditPoints="1" noAdjustHandles="1" noChangeArrowheads="1" noChangeShapeType="1"/>
              </p:cNvPicPr>
              <p:nvPr/>
            </p:nvPicPr>
            <p:blipFill>
              <a:blip r:embed="rId6"/>
              <a:stretch>
                <a:fillRect/>
              </a:stretch>
            </p:blipFill>
            <p:spPr>
              <a:xfrm>
                <a:off x="11850834" y="6619393"/>
                <a:ext cx="341166" cy="191906"/>
              </a:xfrm>
              <a:prstGeom prst="rect">
                <a:avLst/>
              </a:prstGeom>
            </p:spPr>
          </p:pic>
        </mc:Fallback>
      </mc:AlternateContent>
    </p:spTree>
    <p:extLst>
      <p:ext uri="{BB962C8B-B14F-4D97-AF65-F5344CB8AC3E}">
        <p14:creationId xmlns:p14="http://schemas.microsoft.com/office/powerpoint/2010/main" val="3554321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E3C3EF8-A9A9-43F9-9AAD-0502FCD7E7C2}"/>
              </a:ext>
            </a:extLst>
          </p:cNvPr>
          <p:cNvSpPr txBox="1"/>
          <p:nvPr/>
        </p:nvSpPr>
        <p:spPr>
          <a:xfrm>
            <a:off x="2735745" y="209902"/>
            <a:ext cx="6720510" cy="704039"/>
          </a:xfrm>
          <a:prstGeom prst="rect">
            <a:avLst/>
          </a:prstGeom>
          <a:noFill/>
          <a:ln>
            <a:noFill/>
          </a:ln>
        </p:spPr>
        <p:txBody>
          <a:bodyPr wrap="square">
            <a:spAutoFit/>
          </a:bodyPr>
          <a:lstStyle/>
          <a:p>
            <a:pPr algn="ctr">
              <a:lnSpc>
                <a:spcPct val="107000"/>
              </a:lnSpc>
              <a:spcAft>
                <a:spcPts val="800"/>
              </a:spcAft>
            </a:pPr>
            <a:r>
              <a:rPr lang="en-IN" sz="4000" b="1" dirty="0">
                <a:latin typeface="Trebuchet MS" panose="020B0603020202020204" pitchFamily="34" charset="0"/>
                <a:ea typeface="Calibri" panose="020F0502020204030204" pitchFamily="34" charset="0"/>
                <a:cs typeface="Times New Roman" panose="02020603050405020304" pitchFamily="18" charset="0"/>
              </a:rPr>
              <a:t>Batch Processing using RDD</a:t>
            </a:r>
            <a:endParaRPr lang="en-IN" sz="4000" b="1" dirty="0">
              <a:effectLst/>
              <a:latin typeface="Trebuchet MS" panose="020B0603020202020204" pitchFamily="34" charset="0"/>
              <a:ea typeface="Calibri" panose="020F0502020204030204" pitchFamily="34" charset="0"/>
              <a:cs typeface="Times New Roman" panose="02020603050405020304" pitchFamily="18" charset="0"/>
            </a:endParaRPr>
          </a:p>
        </p:txBody>
      </p:sp>
      <p:pic>
        <p:nvPicPr>
          <p:cNvPr id="11" name="Picture 4">
            <a:extLst>
              <a:ext uri="{FF2B5EF4-FFF2-40B4-BE49-F238E27FC236}">
                <a16:creationId xmlns:a16="http://schemas.microsoft.com/office/drawing/2014/main" id="{452310EF-008E-463E-92B1-DF9554791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2290" y="142654"/>
            <a:ext cx="1149710" cy="60359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FB2254D-1B38-471B-A3AA-54AD07EF9307}"/>
              </a:ext>
            </a:extLst>
          </p:cNvPr>
          <p:cNvSpPr/>
          <p:nvPr/>
        </p:nvSpPr>
        <p:spPr>
          <a:xfrm>
            <a:off x="716280" y="1217615"/>
            <a:ext cx="11170920" cy="362215"/>
          </a:xfrm>
          <a:prstGeom prst="rect">
            <a:avLst/>
          </a:prstGeom>
          <a:noFill/>
          <a:ln>
            <a:noFill/>
          </a:ln>
        </p:spPr>
        <p:txBody>
          <a:bodyPr wrap="square">
            <a:spAutoFit/>
          </a:bodyPr>
          <a:lstStyle/>
          <a:p>
            <a:pPr>
              <a:lnSpc>
                <a:spcPct val="107000"/>
              </a:lnSpc>
              <a:spcAft>
                <a:spcPts val="800"/>
              </a:spcAft>
            </a:pPr>
            <a:r>
              <a:rPr lang="en-US" b="1" dirty="0">
                <a:latin typeface="Bahnschrift" panose="020B0502040204020203" pitchFamily="34" charset="0"/>
                <a:cs typeface="Times New Roman" panose="02020603050405020304" pitchFamily="18" charset="0"/>
              </a:rPr>
              <a:t>Scenario 7 - Which card and expense type combination saw highest month over month growth in Jan-2014</a:t>
            </a:r>
            <a:endParaRPr lang="en-IN" b="1" dirty="0">
              <a:latin typeface="Bahnschrift" panose="020B0502040204020203"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976A6B6A-2EAE-443E-AC49-E19E4A5C7F72}"/>
              </a:ext>
            </a:extLst>
          </p:cNvPr>
          <p:cNvPicPr/>
          <p:nvPr/>
        </p:nvPicPr>
        <p:blipFill>
          <a:blip r:embed="rId3"/>
          <a:stretch>
            <a:fillRect/>
          </a:stretch>
        </p:blipFill>
        <p:spPr>
          <a:xfrm>
            <a:off x="1755060" y="1802224"/>
            <a:ext cx="8681879" cy="4567942"/>
          </a:xfrm>
          <a:prstGeom prst="rect">
            <a:avLst/>
          </a:prstGeom>
          <a:ln>
            <a:noFill/>
          </a:ln>
          <a:effectLst>
            <a:outerShdw blurRad="190500" algn="tl" rotWithShape="0">
              <a:srgbClr val="000000">
                <a:alpha val="70000"/>
              </a:srgbClr>
            </a:outerShdw>
          </a:effectLst>
        </p:spPr>
      </p:pic>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E1E8B72B-6331-4EE7-B613-C16F72CE962A}"/>
                  </a:ext>
                </a:extLst>
              </p:cNvPr>
              <p:cNvGraphicFramePr>
                <a:graphicFrameLocks noChangeAspect="1"/>
              </p:cNvGraphicFramePr>
              <p:nvPr>
                <p:extLst>
                  <p:ext uri="{D42A27DB-BD31-4B8C-83A1-F6EECF244321}">
                    <p14:modId xmlns:p14="http://schemas.microsoft.com/office/powerpoint/2010/main" val="1073141411"/>
                  </p:ext>
                </p:extLst>
              </p:nvPr>
            </p:nvGraphicFramePr>
            <p:xfrm>
              <a:off x="11665415" y="6561796"/>
              <a:ext cx="526585" cy="296204"/>
            </p:xfrm>
            <a:graphic>
              <a:graphicData uri="http://schemas.microsoft.com/office/powerpoint/2016/slidezoom">
                <pslz:sldZm>
                  <pslz:sldZmObj sldId="320" cId="2383229465">
                    <pslz:zmPr id="{4E5955D6-2C68-4F5B-8644-E9FB8420F147}" returnToParent="0" transitionDur="1000">
                      <p166:blipFill xmlns:p166="http://schemas.microsoft.com/office/powerpoint/2016/6/main">
                        <a:blip r:embed="rId4"/>
                        <a:stretch>
                          <a:fillRect/>
                        </a:stretch>
                      </p166:blipFill>
                      <p166:spPr xmlns:p166="http://schemas.microsoft.com/office/powerpoint/2016/6/main">
                        <a:xfrm>
                          <a:off x="0" y="0"/>
                          <a:ext cx="526585" cy="296204"/>
                        </a:xfrm>
                        <a:prstGeom prst="rect">
                          <a:avLst/>
                        </a:prstGeom>
                      </p166:spPr>
                    </pslz:zmPr>
                  </pslz:sldZmObj>
                </pslz:sldZm>
              </a:graphicData>
            </a:graphic>
          </p:graphicFrame>
        </mc:Choice>
        <mc:Fallback xmlns="">
          <p:pic>
            <p:nvPicPr>
              <p:cNvPr id="4" name="Slide Zoom 3">
                <a:hlinkClick r:id="rId5" action="ppaction://hlinksldjump"/>
                <a:extLst>
                  <a:ext uri="{FF2B5EF4-FFF2-40B4-BE49-F238E27FC236}">
                    <a16:creationId xmlns:a16="http://schemas.microsoft.com/office/drawing/2014/main" id="{E1E8B72B-6331-4EE7-B613-C16F72CE962A}"/>
                  </a:ext>
                </a:extLst>
              </p:cNvPr>
              <p:cNvPicPr>
                <a:picLocks noGrp="1" noRot="1" noChangeAspect="1" noMove="1" noResize="1" noEditPoints="1" noAdjustHandles="1" noChangeArrowheads="1" noChangeShapeType="1"/>
              </p:cNvPicPr>
              <p:nvPr/>
            </p:nvPicPr>
            <p:blipFill>
              <a:blip r:embed="rId6"/>
              <a:stretch>
                <a:fillRect/>
              </a:stretch>
            </p:blipFill>
            <p:spPr>
              <a:xfrm>
                <a:off x="11665415" y="6561796"/>
                <a:ext cx="526585" cy="296204"/>
              </a:xfrm>
              <a:prstGeom prst="rect">
                <a:avLst/>
              </a:prstGeom>
            </p:spPr>
          </p:pic>
        </mc:Fallback>
      </mc:AlternateContent>
    </p:spTree>
    <p:extLst>
      <p:ext uri="{BB962C8B-B14F-4D97-AF65-F5344CB8AC3E}">
        <p14:creationId xmlns:p14="http://schemas.microsoft.com/office/powerpoint/2010/main" val="8281780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E3C3EF8-A9A9-43F9-9AAD-0502FCD7E7C2}"/>
              </a:ext>
            </a:extLst>
          </p:cNvPr>
          <p:cNvSpPr txBox="1"/>
          <p:nvPr/>
        </p:nvSpPr>
        <p:spPr>
          <a:xfrm>
            <a:off x="2735743" y="189582"/>
            <a:ext cx="6720510" cy="1362681"/>
          </a:xfrm>
          <a:prstGeom prst="rect">
            <a:avLst/>
          </a:prstGeom>
          <a:noFill/>
          <a:ln>
            <a:noFill/>
          </a:ln>
        </p:spPr>
        <p:txBody>
          <a:bodyPr wrap="square">
            <a:spAutoFit/>
          </a:bodyPr>
          <a:lstStyle/>
          <a:p>
            <a:pPr algn="ctr">
              <a:lnSpc>
                <a:spcPct val="107000"/>
              </a:lnSpc>
              <a:spcAft>
                <a:spcPts val="800"/>
              </a:spcAft>
            </a:pPr>
            <a:r>
              <a:rPr lang="en-IN" sz="4000" b="1" dirty="0">
                <a:latin typeface="Trebuchet MS" panose="020B0603020202020204" pitchFamily="34" charset="0"/>
                <a:ea typeface="Calibri" panose="020F0502020204030204" pitchFamily="34" charset="0"/>
                <a:cs typeface="Times New Roman" panose="02020603050405020304" pitchFamily="18" charset="0"/>
              </a:rPr>
              <a:t>Interactive Processing using </a:t>
            </a:r>
            <a:r>
              <a:rPr lang="en-IN" sz="4000" b="1" dirty="0" err="1">
                <a:latin typeface="Trebuchet MS" panose="020B0603020202020204" pitchFamily="34" charset="0"/>
                <a:ea typeface="Calibri" panose="020F0502020204030204" pitchFamily="34" charset="0"/>
                <a:cs typeface="Times New Roman" panose="02020603050405020304" pitchFamily="18" charset="0"/>
              </a:rPr>
              <a:t>DataFrame</a:t>
            </a:r>
            <a:endParaRPr lang="en-IN" sz="4000" b="1" dirty="0">
              <a:effectLst/>
              <a:latin typeface="Trebuchet MS" panose="020B0603020202020204" pitchFamily="34" charset="0"/>
              <a:ea typeface="Calibri" panose="020F0502020204030204" pitchFamily="34" charset="0"/>
              <a:cs typeface="Times New Roman" panose="02020603050405020304" pitchFamily="18" charset="0"/>
            </a:endParaRPr>
          </a:p>
        </p:txBody>
      </p:sp>
      <p:pic>
        <p:nvPicPr>
          <p:cNvPr id="1028" name="Picture 4">
            <a:extLst>
              <a:ext uri="{FF2B5EF4-FFF2-40B4-BE49-F238E27FC236}">
                <a16:creationId xmlns:a16="http://schemas.microsoft.com/office/drawing/2014/main" id="{0E53EA43-463F-7A0D-548E-965D1562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3796" y="3849445"/>
            <a:ext cx="2772539" cy="14555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DD08DFA-6755-23EB-F5CB-8F75426B42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1718" y="1671443"/>
            <a:ext cx="2084949" cy="2084949"/>
          </a:xfrm>
          <a:prstGeom prst="rect">
            <a:avLst/>
          </a:prstGeom>
        </p:spPr>
      </p:pic>
      <p:pic>
        <p:nvPicPr>
          <p:cNvPr id="1030" name="Picture 6" descr="Power BI Logo, symbol, meaning, history, PNG, brand">
            <a:extLst>
              <a:ext uri="{FF2B5EF4-FFF2-40B4-BE49-F238E27FC236}">
                <a16:creationId xmlns:a16="http://schemas.microsoft.com/office/drawing/2014/main" id="{D1219616-C763-F5F8-F0A0-76BA4D95A3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4820" y="3679258"/>
            <a:ext cx="2679643" cy="15072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66A83A3D-71FD-964E-728B-9637017727E9}"/>
              </a:ext>
            </a:extLst>
          </p:cNvPr>
          <p:cNvCxnSpPr>
            <a:cxnSpLocks/>
            <a:stCxn id="1028" idx="0"/>
          </p:cNvCxnSpPr>
          <p:nvPr/>
        </p:nvCxnSpPr>
        <p:spPr>
          <a:xfrm flipV="1">
            <a:off x="4270066" y="2960916"/>
            <a:ext cx="1059587" cy="88852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DDAF2976-1834-0272-2194-B05C096CF663}"/>
              </a:ext>
            </a:extLst>
          </p:cNvPr>
          <p:cNvCxnSpPr/>
          <p:nvPr/>
        </p:nvCxnSpPr>
        <p:spPr>
          <a:xfrm flipH="1">
            <a:off x="4458796" y="3135087"/>
            <a:ext cx="975360" cy="82731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Straight Arrow Connector 13">
            <a:extLst>
              <a:ext uri="{FF2B5EF4-FFF2-40B4-BE49-F238E27FC236}">
                <a16:creationId xmlns:a16="http://schemas.microsoft.com/office/drawing/2014/main" id="{31DC3866-9513-8B24-1A90-232ED7419EE7}"/>
              </a:ext>
            </a:extLst>
          </p:cNvPr>
          <p:cNvCxnSpPr>
            <a:cxnSpLocks/>
          </p:cNvCxnSpPr>
          <p:nvPr/>
        </p:nvCxnSpPr>
        <p:spPr>
          <a:xfrm>
            <a:off x="6655134" y="3048258"/>
            <a:ext cx="918963" cy="82731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0" name="Picture 4">
            <a:extLst>
              <a:ext uri="{FF2B5EF4-FFF2-40B4-BE49-F238E27FC236}">
                <a16:creationId xmlns:a16="http://schemas.microsoft.com/office/drawing/2014/main" id="{180DE1B1-E8F4-4001-B74F-4867D9AECE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2290" y="142654"/>
            <a:ext cx="1149710" cy="60359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6A498455-0166-4123-B64D-776BDD971DBB}"/>
                  </a:ext>
                </a:extLst>
              </p:cNvPr>
              <p:cNvGraphicFramePr>
                <a:graphicFrameLocks noChangeAspect="1"/>
              </p:cNvGraphicFramePr>
              <p:nvPr>
                <p:extLst>
                  <p:ext uri="{D42A27DB-BD31-4B8C-83A1-F6EECF244321}">
                    <p14:modId xmlns:p14="http://schemas.microsoft.com/office/powerpoint/2010/main" val="1034828472"/>
                  </p:ext>
                </p:extLst>
              </p:nvPr>
            </p:nvGraphicFramePr>
            <p:xfrm>
              <a:off x="11712224" y="6580409"/>
              <a:ext cx="479776" cy="269874"/>
            </p:xfrm>
            <a:graphic>
              <a:graphicData uri="http://schemas.microsoft.com/office/powerpoint/2016/slidezoom">
                <pslz:sldZm>
                  <pslz:sldZmObj sldId="321" cId="4226892462">
                    <pslz:zmPr id="{90F4F111-FEDC-4031-BB9F-322F4C1808D6}" returnToParent="0" transitionDur="1000">
                      <p166:blipFill xmlns:p166="http://schemas.microsoft.com/office/powerpoint/2016/6/main">
                        <a:blip r:embed="rId5"/>
                        <a:stretch>
                          <a:fillRect/>
                        </a:stretch>
                      </p166:blipFill>
                      <p166:spPr xmlns:p166="http://schemas.microsoft.com/office/powerpoint/2016/6/main">
                        <a:xfrm>
                          <a:off x="0" y="0"/>
                          <a:ext cx="479776" cy="269874"/>
                        </a:xfrm>
                        <a:prstGeom prst="rect">
                          <a:avLst/>
                        </a:prstGeom>
                      </p166:spPr>
                    </pslz:zmPr>
                  </pslz:sldZmObj>
                </pslz:sldZm>
              </a:graphicData>
            </a:graphic>
          </p:graphicFrame>
        </mc:Choice>
        <mc:Fallback xmlns="">
          <p:pic>
            <p:nvPicPr>
              <p:cNvPr id="3" name="Slide Zoom 2">
                <a:hlinkClick r:id="rId6" action="ppaction://hlinksldjump"/>
                <a:extLst>
                  <a:ext uri="{FF2B5EF4-FFF2-40B4-BE49-F238E27FC236}">
                    <a16:creationId xmlns:a16="http://schemas.microsoft.com/office/drawing/2014/main" id="{6A498455-0166-4123-B64D-776BDD971DBB}"/>
                  </a:ext>
                </a:extLst>
              </p:cNvPr>
              <p:cNvPicPr>
                <a:picLocks noGrp="1" noRot="1" noChangeAspect="1" noMove="1" noResize="1" noEditPoints="1" noAdjustHandles="1" noChangeArrowheads="1" noChangeShapeType="1"/>
              </p:cNvPicPr>
              <p:nvPr/>
            </p:nvPicPr>
            <p:blipFill>
              <a:blip r:embed="rId7"/>
              <a:stretch>
                <a:fillRect/>
              </a:stretch>
            </p:blipFill>
            <p:spPr>
              <a:xfrm>
                <a:off x="11712224" y="6580409"/>
                <a:ext cx="479776" cy="269874"/>
              </a:xfrm>
              <a:prstGeom prst="rect">
                <a:avLst/>
              </a:prstGeom>
            </p:spPr>
          </p:pic>
        </mc:Fallback>
      </mc:AlternateContent>
    </p:spTree>
    <p:extLst>
      <p:ext uri="{BB962C8B-B14F-4D97-AF65-F5344CB8AC3E}">
        <p14:creationId xmlns:p14="http://schemas.microsoft.com/office/powerpoint/2010/main" val="238322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repeatCount="indefinite"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1000"/>
                                        <p:tgtEl>
                                          <p:spTgt spid="7"/>
                                        </p:tgtEl>
                                      </p:cBhvr>
                                    </p:animEffect>
                                  </p:childTnLst>
                                </p:cTn>
                              </p:par>
                              <p:par>
                                <p:cTn id="8" presetID="22" presetClass="entr" presetSubtype="1" repeatCount="indefinite"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up)">
                                      <p:cBhvr>
                                        <p:cTn id="10" dur="1000"/>
                                        <p:tgtEl>
                                          <p:spTgt spid="13"/>
                                        </p:tgtEl>
                                      </p:cBhvr>
                                    </p:animEffect>
                                  </p:childTnLst>
                                </p:cTn>
                              </p:par>
                              <p:par>
                                <p:cTn id="11" presetID="22" presetClass="entr" presetSubtype="1" repeatCount="indefinite"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up)">
                                      <p:cBhvr>
                                        <p:cTn id="13"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E3C3EF8-A9A9-43F9-9AAD-0502FCD7E7C2}"/>
              </a:ext>
            </a:extLst>
          </p:cNvPr>
          <p:cNvSpPr txBox="1"/>
          <p:nvPr/>
        </p:nvSpPr>
        <p:spPr>
          <a:xfrm>
            <a:off x="2693748" y="81755"/>
            <a:ext cx="6804498" cy="1235723"/>
          </a:xfrm>
          <a:prstGeom prst="rect">
            <a:avLst/>
          </a:prstGeom>
          <a:noFill/>
          <a:ln>
            <a:noFill/>
          </a:ln>
        </p:spPr>
        <p:txBody>
          <a:bodyPr wrap="square">
            <a:spAutoFit/>
          </a:bodyPr>
          <a:lstStyle/>
          <a:p>
            <a:pPr algn="ctr">
              <a:lnSpc>
                <a:spcPct val="107000"/>
              </a:lnSpc>
              <a:spcAft>
                <a:spcPts val="800"/>
              </a:spcAft>
            </a:pPr>
            <a:r>
              <a:rPr lang="en-IN" sz="3600" b="1" dirty="0">
                <a:latin typeface="Trebuchet MS" panose="020B0603020202020204" pitchFamily="34" charset="0"/>
                <a:ea typeface="Calibri" panose="020F0502020204030204" pitchFamily="34" charset="0"/>
                <a:cs typeface="Times New Roman" panose="02020603050405020304" pitchFamily="18" charset="0"/>
              </a:rPr>
              <a:t>Connecting to Azure SQL Database &amp; Reading the data</a:t>
            </a:r>
            <a:endParaRPr lang="en-IN" sz="3600" b="1" dirty="0">
              <a:effectLst/>
              <a:latin typeface="Trebuchet MS" panose="020B060302020202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FFC7F876-EC04-261C-8553-E186308597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9896" y="3934127"/>
            <a:ext cx="9792203" cy="2368672"/>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416DAD72-9143-DD2C-EFB0-E603E50C60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896" y="1676875"/>
            <a:ext cx="9792203" cy="2006703"/>
          </a:xfrm>
          <a:prstGeom prst="rect">
            <a:avLst/>
          </a:prstGeom>
          <a:ln>
            <a:noFill/>
          </a:ln>
          <a:effectLst>
            <a:outerShdw blurRad="190500" algn="tl" rotWithShape="0">
              <a:srgbClr val="000000">
                <a:alpha val="70000"/>
              </a:srgbClr>
            </a:outerShdw>
          </a:effectLst>
        </p:spPr>
      </p:pic>
      <p:pic>
        <p:nvPicPr>
          <p:cNvPr id="6" name="Picture 4">
            <a:extLst>
              <a:ext uri="{FF2B5EF4-FFF2-40B4-BE49-F238E27FC236}">
                <a16:creationId xmlns:a16="http://schemas.microsoft.com/office/drawing/2014/main" id="{19BF8389-1C07-4AFB-8C70-C0C48E537C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2290" y="142654"/>
            <a:ext cx="1149710" cy="60359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506C7275-7517-496C-B640-5EDCD801FC30}"/>
                  </a:ext>
                </a:extLst>
              </p:cNvPr>
              <p:cNvGraphicFramePr>
                <a:graphicFrameLocks noChangeAspect="1"/>
              </p:cNvGraphicFramePr>
              <p:nvPr>
                <p:extLst>
                  <p:ext uri="{D42A27DB-BD31-4B8C-83A1-F6EECF244321}">
                    <p14:modId xmlns:p14="http://schemas.microsoft.com/office/powerpoint/2010/main" val="1044841814"/>
                  </p:ext>
                </p:extLst>
              </p:nvPr>
            </p:nvGraphicFramePr>
            <p:xfrm>
              <a:off x="11667644" y="6563050"/>
              <a:ext cx="524356" cy="294950"/>
            </p:xfrm>
            <a:graphic>
              <a:graphicData uri="http://schemas.microsoft.com/office/powerpoint/2016/slidezoom">
                <pslz:sldZm>
                  <pslz:sldZmObj sldId="326" cId="3948703288">
                    <pslz:zmPr id="{B1615468-69EE-4C89-8A6D-E9F4F4F10C9F}" returnToParent="0" transitionDur="1000">
                      <p166:blipFill xmlns:p166="http://schemas.microsoft.com/office/powerpoint/2016/6/main">
                        <a:blip r:embed="rId5"/>
                        <a:stretch>
                          <a:fillRect/>
                        </a:stretch>
                      </p166:blipFill>
                      <p166:spPr xmlns:p166="http://schemas.microsoft.com/office/powerpoint/2016/6/main">
                        <a:xfrm>
                          <a:off x="0" y="0"/>
                          <a:ext cx="524356" cy="294950"/>
                        </a:xfrm>
                        <a:prstGeom prst="rect">
                          <a:avLst/>
                        </a:prstGeom>
                      </p166:spPr>
                    </pslz:zmPr>
                  </pslz:sldZmObj>
                </pslz:sldZm>
              </a:graphicData>
            </a:graphic>
          </p:graphicFrame>
        </mc:Choice>
        <mc:Fallback xmlns="">
          <p:pic>
            <p:nvPicPr>
              <p:cNvPr id="4" name="Slide Zoom 3">
                <a:hlinkClick r:id="rId6" action="ppaction://hlinksldjump"/>
                <a:extLst>
                  <a:ext uri="{FF2B5EF4-FFF2-40B4-BE49-F238E27FC236}">
                    <a16:creationId xmlns:a16="http://schemas.microsoft.com/office/drawing/2014/main" id="{506C7275-7517-496C-B640-5EDCD801FC30}"/>
                  </a:ext>
                </a:extLst>
              </p:cNvPr>
              <p:cNvPicPr>
                <a:picLocks noGrp="1" noRot="1" noChangeAspect="1" noMove="1" noResize="1" noEditPoints="1" noAdjustHandles="1" noChangeArrowheads="1" noChangeShapeType="1"/>
              </p:cNvPicPr>
              <p:nvPr/>
            </p:nvPicPr>
            <p:blipFill>
              <a:blip r:embed="rId7"/>
              <a:stretch>
                <a:fillRect/>
              </a:stretch>
            </p:blipFill>
            <p:spPr>
              <a:xfrm>
                <a:off x="11667644" y="6563050"/>
                <a:ext cx="524356" cy="294950"/>
              </a:xfrm>
              <a:prstGeom prst="rect">
                <a:avLst/>
              </a:prstGeom>
            </p:spPr>
          </p:pic>
        </mc:Fallback>
      </mc:AlternateContent>
    </p:spTree>
    <p:extLst>
      <p:ext uri="{BB962C8B-B14F-4D97-AF65-F5344CB8AC3E}">
        <p14:creationId xmlns:p14="http://schemas.microsoft.com/office/powerpoint/2010/main" val="42268924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E3C3EF8-A9A9-43F9-9AAD-0502FCD7E7C2}"/>
              </a:ext>
            </a:extLst>
          </p:cNvPr>
          <p:cNvSpPr txBox="1"/>
          <p:nvPr/>
        </p:nvSpPr>
        <p:spPr>
          <a:xfrm>
            <a:off x="2735745" y="222048"/>
            <a:ext cx="6720510" cy="1362681"/>
          </a:xfrm>
          <a:prstGeom prst="rect">
            <a:avLst/>
          </a:prstGeom>
          <a:noFill/>
          <a:ln>
            <a:noFill/>
          </a:ln>
        </p:spPr>
        <p:txBody>
          <a:bodyPr wrap="square">
            <a:spAutoFit/>
          </a:bodyPr>
          <a:lstStyle/>
          <a:p>
            <a:pPr algn="ctr">
              <a:lnSpc>
                <a:spcPct val="107000"/>
              </a:lnSpc>
              <a:spcAft>
                <a:spcPts val="800"/>
              </a:spcAft>
            </a:pPr>
            <a:r>
              <a:rPr lang="en-IN" sz="4000" b="1" dirty="0">
                <a:latin typeface="Trebuchet MS" panose="020B0603020202020204" pitchFamily="34" charset="0"/>
                <a:ea typeface="Calibri" panose="020F0502020204030204" pitchFamily="34" charset="0"/>
                <a:cs typeface="Times New Roman" panose="02020603050405020304" pitchFamily="18" charset="0"/>
              </a:rPr>
              <a:t>Cleaning Data and Creating Temporary Table</a:t>
            </a:r>
            <a:endParaRPr lang="en-IN" sz="4000" b="1" dirty="0">
              <a:effectLst/>
              <a:latin typeface="Trebuchet MS" panose="020B060302020202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F3031856-E9C1-5DEB-459F-6727D97AD7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8621" y="4379014"/>
            <a:ext cx="9910276" cy="1325619"/>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4BAC8E9C-0780-A757-B0AF-38D66B5E5461}"/>
              </a:ext>
            </a:extLst>
          </p:cNvPr>
          <p:cNvPicPr>
            <a:picLocks noChangeAspect="1"/>
          </p:cNvPicPr>
          <p:nvPr/>
        </p:nvPicPr>
        <p:blipFill>
          <a:blip r:embed="rId3"/>
          <a:stretch>
            <a:fillRect/>
          </a:stretch>
        </p:blipFill>
        <p:spPr>
          <a:xfrm>
            <a:off x="1158620" y="1762557"/>
            <a:ext cx="9910277" cy="2260802"/>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D1F47C51-C848-4DC3-B83E-F3294B3B0A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2290" y="142654"/>
            <a:ext cx="1149710" cy="60359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2C59B105-8FEC-4370-863D-EC05F8713E42}"/>
                  </a:ext>
                </a:extLst>
              </p:cNvPr>
              <p:cNvGraphicFramePr>
                <a:graphicFrameLocks noChangeAspect="1"/>
              </p:cNvGraphicFramePr>
              <p:nvPr>
                <p:extLst>
                  <p:ext uri="{D42A27DB-BD31-4B8C-83A1-F6EECF244321}">
                    <p14:modId xmlns:p14="http://schemas.microsoft.com/office/powerpoint/2010/main" val="2439320196"/>
                  </p:ext>
                </p:extLst>
              </p:nvPr>
            </p:nvGraphicFramePr>
            <p:xfrm>
              <a:off x="11651925" y="6554208"/>
              <a:ext cx="540075" cy="303792"/>
            </p:xfrm>
            <a:graphic>
              <a:graphicData uri="http://schemas.microsoft.com/office/powerpoint/2016/slidezoom">
                <pslz:sldZm>
                  <pslz:sldZmObj sldId="327" cId="213195306">
                    <pslz:zmPr id="{41A3DC83-EE9D-4E2B-A522-980D1A902FA8}" returnToParent="0" transitionDur="1000">
                      <p166:blipFill xmlns:p166="http://schemas.microsoft.com/office/powerpoint/2016/6/main">
                        <a:blip r:embed="rId5"/>
                        <a:stretch>
                          <a:fillRect/>
                        </a:stretch>
                      </p166:blipFill>
                      <p166:spPr xmlns:p166="http://schemas.microsoft.com/office/powerpoint/2016/6/main">
                        <a:xfrm>
                          <a:off x="0" y="0"/>
                          <a:ext cx="540075" cy="303792"/>
                        </a:xfrm>
                        <a:prstGeom prst="rect">
                          <a:avLst/>
                        </a:prstGeom>
                      </p166:spPr>
                    </pslz:zmPr>
                  </pslz:sldZmObj>
                </pslz:sldZm>
              </a:graphicData>
            </a:graphic>
          </p:graphicFrame>
        </mc:Choice>
        <mc:Fallback xmlns="">
          <p:pic>
            <p:nvPicPr>
              <p:cNvPr id="3" name="Slide Zoom 2">
                <a:hlinkClick r:id="rId6" action="ppaction://hlinksldjump"/>
                <a:extLst>
                  <a:ext uri="{FF2B5EF4-FFF2-40B4-BE49-F238E27FC236}">
                    <a16:creationId xmlns:a16="http://schemas.microsoft.com/office/drawing/2014/main" id="{2C59B105-8FEC-4370-863D-EC05F8713E42}"/>
                  </a:ext>
                </a:extLst>
              </p:cNvPr>
              <p:cNvPicPr>
                <a:picLocks noGrp="1" noRot="1" noChangeAspect="1" noMove="1" noResize="1" noEditPoints="1" noAdjustHandles="1" noChangeArrowheads="1" noChangeShapeType="1"/>
              </p:cNvPicPr>
              <p:nvPr/>
            </p:nvPicPr>
            <p:blipFill>
              <a:blip r:embed="rId7"/>
              <a:stretch>
                <a:fillRect/>
              </a:stretch>
            </p:blipFill>
            <p:spPr>
              <a:xfrm>
                <a:off x="11651925" y="6554208"/>
                <a:ext cx="540075" cy="303792"/>
              </a:xfrm>
              <a:prstGeom prst="rect">
                <a:avLst/>
              </a:prstGeom>
            </p:spPr>
          </p:pic>
        </mc:Fallback>
      </mc:AlternateContent>
    </p:spTree>
    <p:extLst>
      <p:ext uri="{BB962C8B-B14F-4D97-AF65-F5344CB8AC3E}">
        <p14:creationId xmlns:p14="http://schemas.microsoft.com/office/powerpoint/2010/main" val="39487032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E3C3EF8-A9A9-43F9-9AAD-0502FCD7E7C2}"/>
              </a:ext>
            </a:extLst>
          </p:cNvPr>
          <p:cNvSpPr txBox="1"/>
          <p:nvPr/>
        </p:nvSpPr>
        <p:spPr>
          <a:xfrm>
            <a:off x="3521765" y="422237"/>
            <a:ext cx="5148462" cy="704039"/>
          </a:xfrm>
          <a:prstGeom prst="rect">
            <a:avLst/>
          </a:prstGeom>
          <a:noFill/>
          <a:ln>
            <a:noFill/>
          </a:ln>
        </p:spPr>
        <p:txBody>
          <a:bodyPr wrap="square">
            <a:spAutoFit/>
          </a:bodyPr>
          <a:lstStyle/>
          <a:p>
            <a:pPr algn="ctr">
              <a:lnSpc>
                <a:spcPct val="107000"/>
              </a:lnSpc>
              <a:spcAft>
                <a:spcPts val="800"/>
              </a:spcAft>
            </a:pPr>
            <a:r>
              <a:rPr lang="en-IN" sz="4000" b="1" dirty="0">
                <a:latin typeface="Trebuchet MS" panose="020B0603020202020204" pitchFamily="34" charset="0"/>
                <a:ea typeface="Calibri" panose="020F0502020204030204" pitchFamily="34" charset="0"/>
                <a:cs typeface="Times New Roman" panose="02020603050405020304" pitchFamily="18" charset="0"/>
              </a:rPr>
              <a:t>Problem Statement</a:t>
            </a:r>
            <a:endParaRPr lang="en-IN" sz="4000" b="1" dirty="0">
              <a:effectLst/>
              <a:latin typeface="Trebuchet MS" panose="020B0603020202020204" pitchFamily="34" charset="0"/>
              <a:ea typeface="Calibri" panose="020F0502020204030204" pitchFamily="34" charset="0"/>
              <a:cs typeface="Times New Roman" panose="02020603050405020304" pitchFamily="18" charset="0"/>
            </a:endParaRPr>
          </a:p>
        </p:txBody>
      </p:sp>
      <p:pic>
        <p:nvPicPr>
          <p:cNvPr id="14" name="Picture 13">
            <a:extLst>
              <a:ext uri="{FF2B5EF4-FFF2-40B4-BE49-F238E27FC236}">
                <a16:creationId xmlns:a16="http://schemas.microsoft.com/office/drawing/2014/main" id="{10ECEB00-B05A-0247-F8F6-F6CDE9916B69}"/>
              </a:ext>
            </a:extLst>
          </p:cNvPr>
          <p:cNvPicPr>
            <a:picLocks noChangeAspect="1"/>
          </p:cNvPicPr>
          <p:nvPr/>
        </p:nvPicPr>
        <p:blipFill rotWithShape="1">
          <a:blip r:embed="rId2">
            <a:extLst>
              <a:ext uri="{28A0092B-C50C-407E-A947-70E740481C1C}">
                <a14:useLocalDpi xmlns:a14="http://schemas.microsoft.com/office/drawing/2010/main" val="0"/>
              </a:ext>
            </a:extLst>
          </a:blip>
          <a:srcRect t="-630"/>
          <a:stretch/>
        </p:blipFill>
        <p:spPr>
          <a:xfrm>
            <a:off x="466013" y="2408234"/>
            <a:ext cx="11259974" cy="3372806"/>
          </a:xfrm>
          <a:prstGeom prst="rect">
            <a:avLst/>
          </a:prstGeom>
          <a:ln>
            <a:noFill/>
          </a:ln>
          <a:effectLst>
            <a:outerShdw blurRad="190500" algn="tl" rotWithShape="0">
              <a:srgbClr val="000000">
                <a:alpha val="70000"/>
              </a:srgbClr>
            </a:outerShdw>
          </a:effectLst>
        </p:spPr>
      </p:pic>
      <p:sp>
        <p:nvSpPr>
          <p:cNvPr id="15" name="TextBox 14">
            <a:extLst>
              <a:ext uri="{FF2B5EF4-FFF2-40B4-BE49-F238E27FC236}">
                <a16:creationId xmlns:a16="http://schemas.microsoft.com/office/drawing/2014/main" id="{612A6DED-A0D0-3F20-C98A-9809F5478383}"/>
              </a:ext>
            </a:extLst>
          </p:cNvPr>
          <p:cNvSpPr txBox="1"/>
          <p:nvPr/>
        </p:nvSpPr>
        <p:spPr>
          <a:xfrm>
            <a:off x="988137" y="1702973"/>
            <a:ext cx="8633384" cy="367665"/>
          </a:xfrm>
          <a:prstGeom prst="rect">
            <a:avLst/>
          </a:prstGeom>
          <a:noFill/>
          <a:ln>
            <a:noFill/>
          </a:ln>
        </p:spPr>
        <p:txBody>
          <a:bodyPr wrap="square">
            <a:spAutoFit/>
          </a:bodyPr>
          <a:lstStyle/>
          <a:p>
            <a:pPr>
              <a:lnSpc>
                <a:spcPct val="107000"/>
              </a:lnSpc>
              <a:spcAft>
                <a:spcPts val="800"/>
              </a:spcAft>
            </a:pPr>
            <a:r>
              <a:rPr lang="en-IN" b="1" dirty="0">
                <a:latin typeface="Bahnschrift" panose="020B0502040204020203" pitchFamily="34" charset="0"/>
                <a:ea typeface="Calibri" panose="020F0502020204030204" pitchFamily="34" charset="0"/>
                <a:cs typeface="Times New Roman" panose="02020603050405020304" pitchFamily="18" charset="0"/>
              </a:rPr>
              <a:t>Write a query to print 3 columns: city, </a:t>
            </a:r>
            <a:r>
              <a:rPr lang="en-IN" b="1" dirty="0" err="1">
                <a:latin typeface="Bahnschrift" panose="020B0502040204020203" pitchFamily="34" charset="0"/>
                <a:ea typeface="Calibri" panose="020F0502020204030204" pitchFamily="34" charset="0"/>
                <a:cs typeface="Times New Roman" panose="02020603050405020304" pitchFamily="18" charset="0"/>
              </a:rPr>
              <a:t>highest_expense_type</a:t>
            </a:r>
            <a:r>
              <a:rPr lang="en-IN" b="1" dirty="0">
                <a:latin typeface="Bahnschrift" panose="020B0502040204020203" pitchFamily="34" charset="0"/>
                <a:ea typeface="Calibri" panose="020F0502020204030204" pitchFamily="34" charset="0"/>
                <a:cs typeface="Times New Roman" panose="02020603050405020304" pitchFamily="18" charset="0"/>
              </a:rPr>
              <a:t>, </a:t>
            </a:r>
            <a:r>
              <a:rPr lang="en-IN" b="1" dirty="0" err="1">
                <a:latin typeface="Bahnschrift" panose="020B0502040204020203" pitchFamily="34" charset="0"/>
                <a:ea typeface="Calibri" panose="020F0502020204030204" pitchFamily="34" charset="0"/>
                <a:cs typeface="Times New Roman" panose="02020603050405020304" pitchFamily="18" charset="0"/>
              </a:rPr>
              <a:t>lowest_expense_type</a:t>
            </a:r>
            <a:endParaRPr lang="en-IN" b="1" dirty="0">
              <a:effectLst/>
              <a:latin typeface="Bahnschrift" panose="020B0502040204020203"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FFB1341D-37E1-4069-971B-ACE874C028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2290" y="142654"/>
            <a:ext cx="1149710" cy="60359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33A7CE78-A5E4-45F0-84B0-FAA18CD4E793}"/>
                  </a:ext>
                </a:extLst>
              </p:cNvPr>
              <p:cNvGraphicFramePr>
                <a:graphicFrameLocks noChangeAspect="1"/>
              </p:cNvGraphicFramePr>
              <p:nvPr>
                <p:extLst>
                  <p:ext uri="{D42A27DB-BD31-4B8C-83A1-F6EECF244321}">
                    <p14:modId xmlns:p14="http://schemas.microsoft.com/office/powerpoint/2010/main" val="3379828239"/>
                  </p:ext>
                </p:extLst>
              </p:nvPr>
            </p:nvGraphicFramePr>
            <p:xfrm>
              <a:off x="11590087" y="6519424"/>
              <a:ext cx="601913" cy="338576"/>
            </p:xfrm>
            <a:graphic>
              <a:graphicData uri="http://schemas.microsoft.com/office/powerpoint/2016/slidezoom">
                <pslz:sldZm>
                  <pslz:sldZmObj sldId="328" cId="945893629">
                    <pslz:zmPr id="{BB2E7A3A-28C3-4BD8-9E0F-4A50D3BF1F34}" returnToParent="0" transitionDur="1000">
                      <p166:blipFill xmlns:p166="http://schemas.microsoft.com/office/powerpoint/2016/6/main">
                        <a:blip r:embed="rId4"/>
                        <a:stretch>
                          <a:fillRect/>
                        </a:stretch>
                      </p166:blipFill>
                      <p166:spPr xmlns:p166="http://schemas.microsoft.com/office/powerpoint/2016/6/main">
                        <a:xfrm>
                          <a:off x="0" y="0"/>
                          <a:ext cx="601913" cy="338576"/>
                        </a:xfrm>
                        <a:prstGeom prst="rect">
                          <a:avLst/>
                        </a:prstGeom>
                      </p166:spPr>
                    </pslz:zmPr>
                  </pslz:sldZmObj>
                </pslz:sldZm>
              </a:graphicData>
            </a:graphic>
          </p:graphicFrame>
        </mc:Choice>
        <mc:Fallback xmlns="">
          <p:pic>
            <p:nvPicPr>
              <p:cNvPr id="3" name="Slide Zoom 2">
                <a:hlinkClick r:id="rId5" action="ppaction://hlinksldjump"/>
                <a:extLst>
                  <a:ext uri="{FF2B5EF4-FFF2-40B4-BE49-F238E27FC236}">
                    <a16:creationId xmlns:a16="http://schemas.microsoft.com/office/drawing/2014/main" id="{33A7CE78-A5E4-45F0-84B0-FAA18CD4E793}"/>
                  </a:ext>
                </a:extLst>
              </p:cNvPr>
              <p:cNvPicPr>
                <a:picLocks noGrp="1" noRot="1" noChangeAspect="1" noMove="1" noResize="1" noEditPoints="1" noAdjustHandles="1" noChangeArrowheads="1" noChangeShapeType="1"/>
              </p:cNvPicPr>
              <p:nvPr/>
            </p:nvPicPr>
            <p:blipFill>
              <a:blip r:embed="rId6"/>
              <a:stretch>
                <a:fillRect/>
              </a:stretch>
            </p:blipFill>
            <p:spPr>
              <a:xfrm>
                <a:off x="11590087" y="6519424"/>
                <a:ext cx="601913" cy="338576"/>
              </a:xfrm>
              <a:prstGeom prst="rect">
                <a:avLst/>
              </a:prstGeom>
            </p:spPr>
          </p:pic>
        </mc:Fallback>
      </mc:AlternateContent>
    </p:spTree>
    <p:extLst>
      <p:ext uri="{BB962C8B-B14F-4D97-AF65-F5344CB8AC3E}">
        <p14:creationId xmlns:p14="http://schemas.microsoft.com/office/powerpoint/2010/main" val="213195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9CF91EA-2F82-457D-BD52-943EE52690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2865" y="3271520"/>
            <a:ext cx="6759135" cy="3586480"/>
          </a:xfrm>
          <a:prstGeom prst="rect">
            <a:avLst/>
          </a:prstGeom>
        </p:spPr>
      </p:pic>
      <p:sp>
        <p:nvSpPr>
          <p:cNvPr id="3" name="TextBox 2">
            <a:extLst>
              <a:ext uri="{FF2B5EF4-FFF2-40B4-BE49-F238E27FC236}">
                <a16:creationId xmlns:a16="http://schemas.microsoft.com/office/drawing/2014/main" id="{CD123315-E299-47C8-8119-801C80142B4A}"/>
              </a:ext>
            </a:extLst>
          </p:cNvPr>
          <p:cNvSpPr txBox="1"/>
          <p:nvPr/>
        </p:nvSpPr>
        <p:spPr>
          <a:xfrm>
            <a:off x="3221268" y="187199"/>
            <a:ext cx="5749462" cy="1362681"/>
          </a:xfrm>
          <a:prstGeom prst="rect">
            <a:avLst/>
          </a:prstGeom>
          <a:noFill/>
          <a:ln>
            <a:noFill/>
          </a:ln>
        </p:spPr>
        <p:txBody>
          <a:bodyPr wrap="square">
            <a:spAutoFit/>
          </a:bodyPr>
          <a:lstStyle/>
          <a:p>
            <a:pPr algn="ctr">
              <a:lnSpc>
                <a:spcPct val="107000"/>
              </a:lnSpc>
              <a:spcAft>
                <a:spcPts val="800"/>
              </a:spcAft>
            </a:pPr>
            <a:r>
              <a:rPr lang="en-US" sz="4000" b="1" dirty="0">
                <a:latin typeface="Trebuchet MS" panose="020B0603020202020204" pitchFamily="34" charset="0"/>
                <a:ea typeface="Calibri" panose="020F0502020204030204" pitchFamily="34" charset="0"/>
                <a:cs typeface="Times New Roman" panose="02020603050405020304" pitchFamily="18" charset="0"/>
              </a:rPr>
              <a:t>Credit Card Defaulter Risk Analysis</a:t>
            </a:r>
            <a:endParaRPr lang="en-IN" sz="4000" b="1" dirty="0">
              <a:effectLst/>
              <a:latin typeface="Trebuchet MS" panose="020B060302020202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A24A93BE-8AD6-4DFD-A4E7-98D7FFB0AD31}"/>
              </a:ext>
            </a:extLst>
          </p:cNvPr>
          <p:cNvSpPr txBox="1"/>
          <p:nvPr/>
        </p:nvSpPr>
        <p:spPr>
          <a:xfrm>
            <a:off x="1647310" y="2111831"/>
            <a:ext cx="8897377" cy="1200329"/>
          </a:xfrm>
          <a:prstGeom prst="rect">
            <a:avLst/>
          </a:prstGeom>
          <a:noFill/>
        </p:spPr>
        <p:txBody>
          <a:bodyPr wrap="square">
            <a:spAutoFit/>
          </a:bodyPr>
          <a:lstStyle/>
          <a:p>
            <a:r>
              <a:rPr lang="en-US" dirty="0">
                <a:latin typeface="Bahnschrift" panose="020B0502040204020203" pitchFamily="34" charset="0"/>
              </a:rPr>
              <a:t>The outcomes of credit card defaulter analysis empower credit issuers to make informed decisions, manage risks effectively, enhance customer relationships, and optimize their overall business strategies in the dynamic landscape of credit lending.</a:t>
            </a:r>
          </a:p>
          <a:p>
            <a:r>
              <a:rPr lang="en-US" dirty="0">
                <a:latin typeface="Bahnschrift" panose="020B0502040204020203" pitchFamily="34" charset="0"/>
              </a:rPr>
              <a:t>The major goal is to reduce the risk of credit card defaults.</a:t>
            </a:r>
          </a:p>
        </p:txBody>
      </p:sp>
    </p:spTree>
    <p:extLst>
      <p:ext uri="{BB962C8B-B14F-4D97-AF65-F5344CB8AC3E}">
        <p14:creationId xmlns:p14="http://schemas.microsoft.com/office/powerpoint/2010/main" val="18161639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F87F46-3FB7-32EF-0217-AEB6222C66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388" y="2023101"/>
            <a:ext cx="10379223" cy="3971299"/>
          </a:xfrm>
          <a:prstGeom prst="rect">
            <a:avLst/>
          </a:prstGeom>
          <a:ln>
            <a:noFill/>
          </a:ln>
          <a:effectLst>
            <a:outerShdw blurRad="190500" algn="tl" rotWithShape="0">
              <a:srgbClr val="000000">
                <a:alpha val="70000"/>
              </a:srgbClr>
            </a:outerShdw>
          </a:effectLst>
        </p:spPr>
      </p:pic>
      <p:sp>
        <p:nvSpPr>
          <p:cNvPr id="4" name="TextBox 3">
            <a:extLst>
              <a:ext uri="{FF2B5EF4-FFF2-40B4-BE49-F238E27FC236}">
                <a16:creationId xmlns:a16="http://schemas.microsoft.com/office/drawing/2014/main" id="{ABAEEE90-9024-4ED0-A0B6-F43A03B31210}"/>
              </a:ext>
            </a:extLst>
          </p:cNvPr>
          <p:cNvSpPr txBox="1"/>
          <p:nvPr/>
        </p:nvSpPr>
        <p:spPr>
          <a:xfrm>
            <a:off x="3521765" y="422237"/>
            <a:ext cx="5148462" cy="704039"/>
          </a:xfrm>
          <a:prstGeom prst="rect">
            <a:avLst/>
          </a:prstGeom>
          <a:noFill/>
          <a:ln>
            <a:noFill/>
          </a:ln>
        </p:spPr>
        <p:txBody>
          <a:bodyPr wrap="square">
            <a:spAutoFit/>
          </a:bodyPr>
          <a:lstStyle/>
          <a:p>
            <a:pPr algn="ctr">
              <a:lnSpc>
                <a:spcPct val="107000"/>
              </a:lnSpc>
              <a:spcAft>
                <a:spcPts val="800"/>
              </a:spcAft>
            </a:pPr>
            <a:r>
              <a:rPr lang="en-IN" sz="4000" b="1" dirty="0">
                <a:latin typeface="Trebuchet MS" panose="020B0603020202020204" pitchFamily="34" charset="0"/>
                <a:ea typeface="Calibri" panose="020F0502020204030204" pitchFamily="34" charset="0"/>
                <a:cs typeface="Times New Roman" panose="02020603050405020304" pitchFamily="18" charset="0"/>
              </a:rPr>
              <a:t>Problem Statement</a:t>
            </a:r>
            <a:endParaRPr lang="en-IN" sz="4000" b="1" dirty="0">
              <a:effectLst/>
              <a:latin typeface="Trebuchet MS" panose="020B060302020202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042BC88D-0055-47D4-854C-A5ABAAE7828D}"/>
              </a:ext>
            </a:extLst>
          </p:cNvPr>
          <p:cNvSpPr txBox="1"/>
          <p:nvPr/>
        </p:nvSpPr>
        <p:spPr>
          <a:xfrm>
            <a:off x="906388" y="1495262"/>
            <a:ext cx="1074812" cy="369332"/>
          </a:xfrm>
          <a:prstGeom prst="rect">
            <a:avLst/>
          </a:prstGeom>
          <a:noFill/>
        </p:spPr>
        <p:txBody>
          <a:bodyPr wrap="square">
            <a:spAutoFit/>
          </a:bodyPr>
          <a:lstStyle/>
          <a:p>
            <a:r>
              <a:rPr lang="en-US" b="1" dirty="0">
                <a:latin typeface="Bahnschrift" panose="020B0502040204020203" pitchFamily="34" charset="0"/>
              </a:rPr>
              <a:t>Output</a:t>
            </a:r>
            <a:r>
              <a:rPr lang="en-US" dirty="0">
                <a:latin typeface="Bahnschrift" panose="020B0502040204020203" pitchFamily="34" charset="0"/>
              </a:rPr>
              <a:t>:</a:t>
            </a:r>
          </a:p>
        </p:txBody>
      </p:sp>
      <p:pic>
        <p:nvPicPr>
          <p:cNvPr id="7" name="Picture 4">
            <a:extLst>
              <a:ext uri="{FF2B5EF4-FFF2-40B4-BE49-F238E27FC236}">
                <a16:creationId xmlns:a16="http://schemas.microsoft.com/office/drawing/2014/main" id="{2C79D56B-8834-4085-A8AE-2ABDD0033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2290" y="142654"/>
            <a:ext cx="1149710" cy="60359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9493C65D-6411-4A90-801C-08A150D327DB}"/>
                  </a:ext>
                </a:extLst>
              </p:cNvPr>
              <p:cNvGraphicFramePr>
                <a:graphicFrameLocks noChangeAspect="1"/>
              </p:cNvGraphicFramePr>
              <p:nvPr>
                <p:extLst>
                  <p:ext uri="{D42A27DB-BD31-4B8C-83A1-F6EECF244321}">
                    <p14:modId xmlns:p14="http://schemas.microsoft.com/office/powerpoint/2010/main" val="954630699"/>
                  </p:ext>
                </p:extLst>
              </p:nvPr>
            </p:nvGraphicFramePr>
            <p:xfrm>
              <a:off x="11729099" y="6597618"/>
              <a:ext cx="462901" cy="260382"/>
            </p:xfrm>
            <a:graphic>
              <a:graphicData uri="http://schemas.microsoft.com/office/powerpoint/2016/slidezoom">
                <pslz:sldZm>
                  <pslz:sldZmObj sldId="357" cId="1395018111">
                    <pslz:zmPr id="{8918926A-852D-4929-86E1-CD5C9641EC2B}" returnToParent="0" transitionDur="1000">
                      <p166:blipFill xmlns:p166="http://schemas.microsoft.com/office/powerpoint/2016/6/main">
                        <a:blip r:embed="rId4"/>
                        <a:stretch>
                          <a:fillRect/>
                        </a:stretch>
                      </p166:blipFill>
                      <p166:spPr xmlns:p166="http://schemas.microsoft.com/office/powerpoint/2016/6/main">
                        <a:xfrm>
                          <a:off x="0" y="0"/>
                          <a:ext cx="462901" cy="260382"/>
                        </a:xfrm>
                        <a:prstGeom prst="rect">
                          <a:avLst/>
                        </a:prstGeom>
                      </p166:spPr>
                    </pslz:zmPr>
                  </pslz:sldZmObj>
                </pslz:sldZm>
              </a:graphicData>
            </a:graphic>
          </p:graphicFrame>
        </mc:Choice>
        <mc:Fallback xmlns="">
          <p:pic>
            <p:nvPicPr>
              <p:cNvPr id="3" name="Slide Zoom 2">
                <a:hlinkClick r:id="rId5" action="ppaction://hlinksldjump"/>
                <a:extLst>
                  <a:ext uri="{FF2B5EF4-FFF2-40B4-BE49-F238E27FC236}">
                    <a16:creationId xmlns:a16="http://schemas.microsoft.com/office/drawing/2014/main" id="{9493C65D-6411-4A90-801C-08A150D327DB}"/>
                  </a:ext>
                </a:extLst>
              </p:cNvPr>
              <p:cNvPicPr>
                <a:picLocks noGrp="1" noRot="1" noChangeAspect="1" noMove="1" noResize="1" noEditPoints="1" noAdjustHandles="1" noChangeArrowheads="1" noChangeShapeType="1"/>
              </p:cNvPicPr>
              <p:nvPr/>
            </p:nvPicPr>
            <p:blipFill>
              <a:blip r:embed="rId6"/>
              <a:stretch>
                <a:fillRect/>
              </a:stretch>
            </p:blipFill>
            <p:spPr>
              <a:xfrm>
                <a:off x="11729099" y="6597618"/>
                <a:ext cx="462901" cy="260382"/>
              </a:xfrm>
              <a:prstGeom prst="rect">
                <a:avLst/>
              </a:prstGeom>
            </p:spPr>
          </p:pic>
        </mc:Fallback>
      </mc:AlternateContent>
    </p:spTree>
    <p:extLst>
      <p:ext uri="{BB962C8B-B14F-4D97-AF65-F5344CB8AC3E}">
        <p14:creationId xmlns:p14="http://schemas.microsoft.com/office/powerpoint/2010/main" val="9458936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a:extLst>
              <a:ext uri="{FF2B5EF4-FFF2-40B4-BE49-F238E27FC236}">
                <a16:creationId xmlns:a16="http://schemas.microsoft.com/office/drawing/2014/main" id="{2C79D56B-8834-4085-A8AE-2ABDD00332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2290" y="142654"/>
            <a:ext cx="1149710" cy="60359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32DA258-4D77-DA9E-C7F1-1D482CCF25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533" y="1604231"/>
            <a:ext cx="10608934" cy="3822791"/>
          </a:xfrm>
          <a:prstGeom prst="rect">
            <a:avLst/>
          </a:prstGeom>
          <a:ln>
            <a:noFill/>
          </a:ln>
          <a:effectLst>
            <a:outerShdw blurRad="190500" algn="tl" rotWithShape="0">
              <a:srgbClr val="000000">
                <a:alpha val="70000"/>
              </a:srgbClr>
            </a:outerShdw>
          </a:effectLst>
        </p:spPr>
      </p:pic>
      <p:sp>
        <p:nvSpPr>
          <p:cNvPr id="9" name="TextBox 8">
            <a:extLst>
              <a:ext uri="{FF2B5EF4-FFF2-40B4-BE49-F238E27FC236}">
                <a16:creationId xmlns:a16="http://schemas.microsoft.com/office/drawing/2014/main" id="{232FCDFD-9132-CB38-ACFF-DF9202C1C2C7}"/>
              </a:ext>
            </a:extLst>
          </p:cNvPr>
          <p:cNvSpPr txBox="1"/>
          <p:nvPr/>
        </p:nvSpPr>
        <p:spPr>
          <a:xfrm>
            <a:off x="3521765" y="422237"/>
            <a:ext cx="5148462" cy="704039"/>
          </a:xfrm>
          <a:prstGeom prst="rect">
            <a:avLst/>
          </a:prstGeom>
          <a:noFill/>
          <a:ln>
            <a:noFill/>
          </a:ln>
        </p:spPr>
        <p:txBody>
          <a:bodyPr wrap="square">
            <a:spAutoFit/>
          </a:bodyPr>
          <a:lstStyle/>
          <a:p>
            <a:pPr algn="ctr">
              <a:lnSpc>
                <a:spcPct val="107000"/>
              </a:lnSpc>
              <a:spcAft>
                <a:spcPts val="800"/>
              </a:spcAft>
            </a:pPr>
            <a:r>
              <a:rPr lang="en-IN" sz="4000" b="1" dirty="0">
                <a:latin typeface="Trebuchet MS" panose="020B0603020202020204" pitchFamily="34" charset="0"/>
                <a:ea typeface="Calibri" panose="020F0502020204030204" pitchFamily="34" charset="0"/>
                <a:cs typeface="Times New Roman" panose="02020603050405020304" pitchFamily="18" charset="0"/>
              </a:rPr>
              <a:t>Catalyst Optimizer</a:t>
            </a:r>
            <a:endParaRPr lang="en-IN" sz="4000" b="1" dirty="0">
              <a:effectLst/>
              <a:latin typeface="Trebuchet MS" panose="020B0603020202020204" pitchFamily="34" charset="0"/>
              <a:ea typeface="Calibri" panose="020F0502020204030204" pitchFamily="34" charset="0"/>
              <a:cs typeface="Times New Roman" panose="02020603050405020304" pitchFamily="18" charset="0"/>
            </a:endParaRPr>
          </a:p>
        </p:txBody>
      </p:sp>
      <p:sp>
        <p:nvSpPr>
          <p:cNvPr id="6" name="Oval 5">
            <a:extLst>
              <a:ext uri="{FF2B5EF4-FFF2-40B4-BE49-F238E27FC236}">
                <a16:creationId xmlns:a16="http://schemas.microsoft.com/office/drawing/2014/main" id="{8B145B09-E7D6-44E8-884F-AB80DD3AD6EF}"/>
              </a:ext>
            </a:extLst>
          </p:cNvPr>
          <p:cNvSpPr/>
          <p:nvPr/>
        </p:nvSpPr>
        <p:spPr>
          <a:xfrm rot="1515955">
            <a:off x="10360208" y="1267298"/>
            <a:ext cx="1376289" cy="1286489"/>
          </a:xfrm>
          <a:prstGeom prst="ellipse">
            <a:avLst/>
          </a:prstGeom>
          <a:solidFill>
            <a:srgbClr val="C0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800" b="1" dirty="0">
                <a:solidFill>
                  <a:srgbClr val="FFC000"/>
                </a:solidFill>
                <a:latin typeface="Bahnschrift" panose="020B0502040204020203" pitchFamily="34" charset="0"/>
              </a:rPr>
              <a:t>OPTIMIZED</a:t>
            </a:r>
            <a:endParaRPr lang="en-IN" sz="800" b="1" dirty="0">
              <a:solidFill>
                <a:srgbClr val="FFC000"/>
              </a:solidFill>
              <a:latin typeface="Bahnschrift" panose="020B0502040204020203" pitchFamily="34" charset="0"/>
            </a:endParaRPr>
          </a:p>
        </p:txBody>
      </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6F2DAA54-6C74-4C34-B02D-FEE26132B85B}"/>
                  </a:ext>
                </a:extLst>
              </p:cNvPr>
              <p:cNvGraphicFramePr>
                <a:graphicFrameLocks noChangeAspect="1"/>
              </p:cNvGraphicFramePr>
              <p:nvPr>
                <p:extLst>
                  <p:ext uri="{D42A27DB-BD31-4B8C-83A1-F6EECF244321}">
                    <p14:modId xmlns:p14="http://schemas.microsoft.com/office/powerpoint/2010/main" val="271994417"/>
                  </p:ext>
                </p:extLst>
              </p:nvPr>
            </p:nvGraphicFramePr>
            <p:xfrm>
              <a:off x="11698430" y="6576529"/>
              <a:ext cx="493570" cy="277633"/>
            </p:xfrm>
            <a:graphic>
              <a:graphicData uri="http://schemas.microsoft.com/office/powerpoint/2016/slidezoom">
                <pslz:sldZm>
                  <pslz:sldZmObj sldId="322" cId="3547192914">
                    <pslz:zmPr id="{1F555DDA-DD6C-4348-B096-F59BB1879A84}" returnToParent="0" transitionDur="1000">
                      <p166:blipFill xmlns:p166="http://schemas.microsoft.com/office/powerpoint/2016/6/main">
                        <a:blip r:embed="rId4"/>
                        <a:stretch>
                          <a:fillRect/>
                        </a:stretch>
                      </p166:blipFill>
                      <p166:spPr xmlns:p166="http://schemas.microsoft.com/office/powerpoint/2016/6/main">
                        <a:xfrm>
                          <a:off x="0" y="0"/>
                          <a:ext cx="493570" cy="277633"/>
                        </a:xfrm>
                        <a:prstGeom prst="rect">
                          <a:avLst/>
                        </a:prstGeom>
                      </p166:spPr>
                    </pslz:zmPr>
                  </pslz:sldZmObj>
                </pslz:sldZm>
              </a:graphicData>
            </a:graphic>
          </p:graphicFrame>
        </mc:Choice>
        <mc:Fallback xmlns="">
          <p:pic>
            <p:nvPicPr>
              <p:cNvPr id="4" name="Slide Zoom 3">
                <a:hlinkClick r:id="rId5" action="ppaction://hlinksldjump"/>
                <a:extLst>
                  <a:ext uri="{FF2B5EF4-FFF2-40B4-BE49-F238E27FC236}">
                    <a16:creationId xmlns:a16="http://schemas.microsoft.com/office/drawing/2014/main" id="{6F2DAA54-6C74-4C34-B02D-FEE26132B85B}"/>
                  </a:ext>
                </a:extLst>
              </p:cNvPr>
              <p:cNvPicPr>
                <a:picLocks noGrp="1" noRot="1" noChangeAspect="1" noMove="1" noResize="1" noEditPoints="1" noAdjustHandles="1" noChangeArrowheads="1" noChangeShapeType="1"/>
              </p:cNvPicPr>
              <p:nvPr/>
            </p:nvPicPr>
            <p:blipFill>
              <a:blip r:embed="rId6"/>
              <a:stretch>
                <a:fillRect/>
              </a:stretch>
            </p:blipFill>
            <p:spPr>
              <a:xfrm>
                <a:off x="11698430" y="6576529"/>
                <a:ext cx="493570" cy="277633"/>
              </a:xfrm>
              <a:prstGeom prst="rect">
                <a:avLst/>
              </a:prstGeom>
            </p:spPr>
          </p:pic>
        </mc:Fallback>
      </mc:AlternateContent>
    </p:spTree>
    <p:extLst>
      <p:ext uri="{BB962C8B-B14F-4D97-AF65-F5344CB8AC3E}">
        <p14:creationId xmlns:p14="http://schemas.microsoft.com/office/powerpoint/2010/main" val="13950181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E3C3EF8-A9A9-43F9-9AAD-0502FCD7E7C2}"/>
              </a:ext>
            </a:extLst>
          </p:cNvPr>
          <p:cNvSpPr txBox="1"/>
          <p:nvPr/>
        </p:nvSpPr>
        <p:spPr>
          <a:xfrm>
            <a:off x="2735744" y="497528"/>
            <a:ext cx="6720510" cy="1362681"/>
          </a:xfrm>
          <a:prstGeom prst="rect">
            <a:avLst/>
          </a:prstGeom>
          <a:noFill/>
          <a:ln>
            <a:noFill/>
          </a:ln>
        </p:spPr>
        <p:txBody>
          <a:bodyPr wrap="square">
            <a:spAutoFit/>
          </a:bodyPr>
          <a:lstStyle>
            <a:defPPr>
              <a:defRPr lang="en-US"/>
            </a:defPPr>
            <a:lvl1pPr algn="ctr">
              <a:lnSpc>
                <a:spcPct val="107000"/>
              </a:lnSpc>
              <a:spcAft>
                <a:spcPts val="800"/>
              </a:spcAft>
              <a:defRPr sz="4000" b="1">
                <a:latin typeface="Trebuchet MS" panose="020B0603020202020204" pitchFamily="34" charset="0"/>
                <a:ea typeface="Calibri" panose="020F0502020204030204" pitchFamily="34" charset="0"/>
                <a:cs typeface="Times New Roman" panose="02020603050405020304" pitchFamily="18" charset="0"/>
              </a:defRPr>
            </a:lvl1pPr>
          </a:lstStyle>
          <a:p>
            <a:r>
              <a:rPr lang="en-IN" dirty="0"/>
              <a:t>Exporting result to Azure SQL Database</a:t>
            </a:r>
          </a:p>
        </p:txBody>
      </p:sp>
      <p:pic>
        <p:nvPicPr>
          <p:cNvPr id="3" name="Picture 2">
            <a:extLst>
              <a:ext uri="{FF2B5EF4-FFF2-40B4-BE49-F238E27FC236}">
                <a16:creationId xmlns:a16="http://schemas.microsoft.com/office/drawing/2014/main" id="{9ACF5555-101B-72BA-EC38-03627BC182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288" y="2336738"/>
            <a:ext cx="11007423" cy="2682302"/>
          </a:xfrm>
          <a:prstGeom prst="rect">
            <a:avLst/>
          </a:prstGeom>
          <a:ln>
            <a:noFill/>
          </a:ln>
          <a:effectLst>
            <a:outerShdw blurRad="190500" algn="tl" rotWithShape="0">
              <a:srgbClr val="000000">
                <a:alpha val="70000"/>
              </a:srgbClr>
            </a:outerShdw>
          </a:effectLst>
        </p:spPr>
      </p:pic>
      <p:pic>
        <p:nvPicPr>
          <p:cNvPr id="4" name="Picture 4">
            <a:extLst>
              <a:ext uri="{FF2B5EF4-FFF2-40B4-BE49-F238E27FC236}">
                <a16:creationId xmlns:a16="http://schemas.microsoft.com/office/drawing/2014/main" id="{27CB3856-B667-43BD-9AE4-6F51781544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2290" y="142654"/>
            <a:ext cx="1149710" cy="60359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F6825106-E43F-4CA3-8D97-04358EF41449}"/>
                  </a:ext>
                </a:extLst>
              </p:cNvPr>
              <p:cNvGraphicFramePr>
                <a:graphicFrameLocks noChangeAspect="1"/>
              </p:cNvGraphicFramePr>
              <p:nvPr>
                <p:extLst>
                  <p:ext uri="{D42A27DB-BD31-4B8C-83A1-F6EECF244321}">
                    <p14:modId xmlns:p14="http://schemas.microsoft.com/office/powerpoint/2010/main" val="1108002073"/>
                  </p:ext>
                </p:extLst>
              </p:nvPr>
            </p:nvGraphicFramePr>
            <p:xfrm>
              <a:off x="11599711" y="6528044"/>
              <a:ext cx="586588" cy="329956"/>
            </p:xfrm>
            <a:graphic>
              <a:graphicData uri="http://schemas.microsoft.com/office/powerpoint/2016/slidezoom">
                <pslz:sldZm>
                  <pslz:sldZmObj sldId="323" cId="1872360517">
                    <pslz:zmPr id="{51FFD461-0D36-4710-9CBB-3A753F784D6A}" returnToParent="0" transitionDur="1000">
                      <p166:blipFill xmlns:p166="http://schemas.microsoft.com/office/powerpoint/2016/6/main">
                        <a:blip r:embed="rId4"/>
                        <a:stretch>
                          <a:fillRect/>
                        </a:stretch>
                      </p166:blipFill>
                      <p166:spPr xmlns:p166="http://schemas.microsoft.com/office/powerpoint/2016/6/main">
                        <a:xfrm>
                          <a:off x="0" y="0"/>
                          <a:ext cx="586588" cy="329956"/>
                        </a:xfrm>
                        <a:prstGeom prst="rect">
                          <a:avLst/>
                        </a:prstGeom>
                      </p166:spPr>
                    </pslz:zmPr>
                  </pslz:sldZmObj>
                </pslz:sldZm>
              </a:graphicData>
            </a:graphic>
          </p:graphicFrame>
        </mc:Choice>
        <mc:Fallback xmlns="">
          <p:pic>
            <p:nvPicPr>
              <p:cNvPr id="5" name="Slide Zoom 4">
                <a:hlinkClick r:id="rId5" action="ppaction://hlinksldjump"/>
                <a:extLst>
                  <a:ext uri="{FF2B5EF4-FFF2-40B4-BE49-F238E27FC236}">
                    <a16:creationId xmlns:a16="http://schemas.microsoft.com/office/drawing/2014/main" id="{F6825106-E43F-4CA3-8D97-04358EF41449}"/>
                  </a:ext>
                </a:extLst>
              </p:cNvPr>
              <p:cNvPicPr>
                <a:picLocks noGrp="1" noRot="1" noChangeAspect="1" noMove="1" noResize="1" noEditPoints="1" noAdjustHandles="1" noChangeArrowheads="1" noChangeShapeType="1"/>
              </p:cNvPicPr>
              <p:nvPr/>
            </p:nvPicPr>
            <p:blipFill>
              <a:blip r:embed="rId6"/>
              <a:stretch>
                <a:fillRect/>
              </a:stretch>
            </p:blipFill>
            <p:spPr>
              <a:xfrm>
                <a:off x="11599711" y="6528044"/>
                <a:ext cx="586588" cy="329956"/>
              </a:xfrm>
              <a:prstGeom prst="rect">
                <a:avLst/>
              </a:prstGeom>
            </p:spPr>
          </p:pic>
        </mc:Fallback>
      </mc:AlternateContent>
    </p:spTree>
    <p:extLst>
      <p:ext uri="{BB962C8B-B14F-4D97-AF65-F5344CB8AC3E}">
        <p14:creationId xmlns:p14="http://schemas.microsoft.com/office/powerpoint/2010/main" val="35471929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E3C3EF8-A9A9-43F9-9AAD-0502FCD7E7C2}"/>
              </a:ext>
            </a:extLst>
          </p:cNvPr>
          <p:cNvSpPr txBox="1"/>
          <p:nvPr/>
        </p:nvSpPr>
        <p:spPr>
          <a:xfrm>
            <a:off x="4232991" y="212386"/>
            <a:ext cx="3726016" cy="704039"/>
          </a:xfrm>
          <a:prstGeom prst="rect">
            <a:avLst/>
          </a:prstGeom>
          <a:noFill/>
          <a:ln>
            <a:noFill/>
          </a:ln>
        </p:spPr>
        <p:txBody>
          <a:bodyPr wrap="square">
            <a:spAutoFit/>
          </a:bodyPr>
          <a:lstStyle>
            <a:defPPr>
              <a:defRPr lang="en-US"/>
            </a:defPPr>
            <a:lvl1pPr algn="ctr">
              <a:lnSpc>
                <a:spcPct val="107000"/>
              </a:lnSpc>
              <a:spcAft>
                <a:spcPts val="800"/>
              </a:spcAft>
              <a:defRPr sz="4000" b="1">
                <a:latin typeface="Trebuchet MS" panose="020B0603020202020204" pitchFamily="34" charset="0"/>
                <a:ea typeface="Calibri" panose="020F0502020204030204" pitchFamily="34" charset="0"/>
                <a:cs typeface="Times New Roman" panose="02020603050405020304" pitchFamily="18" charset="0"/>
              </a:defRPr>
            </a:lvl1pPr>
          </a:lstStyle>
          <a:p>
            <a:r>
              <a:rPr lang="en-IN" dirty="0"/>
              <a:t>Visualization </a:t>
            </a:r>
          </a:p>
        </p:txBody>
      </p:sp>
      <p:pic>
        <p:nvPicPr>
          <p:cNvPr id="4" name="Picture 3">
            <a:extLst>
              <a:ext uri="{FF2B5EF4-FFF2-40B4-BE49-F238E27FC236}">
                <a16:creationId xmlns:a16="http://schemas.microsoft.com/office/drawing/2014/main" id="{EE7FACDF-0EBD-0A0A-D3D7-19B2433771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6220" y="1247550"/>
            <a:ext cx="9356999" cy="5188284"/>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68417BB3-D1E2-4261-A579-F321E33B39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2290" y="142654"/>
            <a:ext cx="1149710" cy="60359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27D9F82D-B957-436B-B5EF-D73D4B6C00C1}"/>
                  </a:ext>
                </a:extLst>
              </p:cNvPr>
              <p:cNvGraphicFramePr>
                <a:graphicFrameLocks noChangeAspect="1"/>
              </p:cNvGraphicFramePr>
              <p:nvPr>
                <p:extLst>
                  <p:ext uri="{D42A27DB-BD31-4B8C-83A1-F6EECF244321}">
                    <p14:modId xmlns:p14="http://schemas.microsoft.com/office/powerpoint/2010/main" val="540241895"/>
                  </p:ext>
                </p:extLst>
              </p:nvPr>
            </p:nvGraphicFramePr>
            <p:xfrm>
              <a:off x="11761095" y="6615616"/>
              <a:ext cx="430905" cy="242384"/>
            </p:xfrm>
            <a:graphic>
              <a:graphicData uri="http://schemas.microsoft.com/office/powerpoint/2016/slidezoom">
                <pslz:sldZm>
                  <pslz:sldZmObj sldId="324" cId="2000075713">
                    <pslz:zmPr id="{422217C3-437A-4AD2-8C1F-A11C4ACB3170}" returnToParent="0" transitionDur="1000">
                      <p166:blipFill xmlns:p166="http://schemas.microsoft.com/office/powerpoint/2016/6/main">
                        <a:blip r:embed="rId4"/>
                        <a:stretch>
                          <a:fillRect/>
                        </a:stretch>
                      </p166:blipFill>
                      <p166:spPr xmlns:p166="http://schemas.microsoft.com/office/powerpoint/2016/6/main">
                        <a:xfrm>
                          <a:off x="0" y="0"/>
                          <a:ext cx="430905" cy="242384"/>
                        </a:xfrm>
                        <a:prstGeom prst="rect">
                          <a:avLst/>
                        </a:prstGeom>
                      </p166:spPr>
                    </pslz:zmPr>
                  </pslz:sldZmObj>
                </pslz:sldZm>
              </a:graphicData>
            </a:graphic>
          </p:graphicFrame>
        </mc:Choice>
        <mc:Fallback xmlns="">
          <p:pic>
            <p:nvPicPr>
              <p:cNvPr id="3" name="Slide Zoom 2">
                <a:hlinkClick r:id="rId5" action="ppaction://hlinksldjump"/>
                <a:extLst>
                  <a:ext uri="{FF2B5EF4-FFF2-40B4-BE49-F238E27FC236}">
                    <a16:creationId xmlns:a16="http://schemas.microsoft.com/office/drawing/2014/main" id="{27D9F82D-B957-436B-B5EF-D73D4B6C00C1}"/>
                  </a:ext>
                </a:extLst>
              </p:cNvPr>
              <p:cNvPicPr>
                <a:picLocks noGrp="1" noRot="1" noChangeAspect="1" noMove="1" noResize="1" noEditPoints="1" noAdjustHandles="1" noChangeArrowheads="1" noChangeShapeType="1"/>
              </p:cNvPicPr>
              <p:nvPr/>
            </p:nvPicPr>
            <p:blipFill>
              <a:blip r:embed="rId6"/>
              <a:stretch>
                <a:fillRect/>
              </a:stretch>
            </p:blipFill>
            <p:spPr>
              <a:xfrm>
                <a:off x="11761095" y="6615616"/>
                <a:ext cx="430905" cy="242384"/>
              </a:xfrm>
              <a:prstGeom prst="rect">
                <a:avLst/>
              </a:prstGeom>
            </p:spPr>
          </p:pic>
        </mc:Fallback>
      </mc:AlternateContent>
    </p:spTree>
    <p:extLst>
      <p:ext uri="{BB962C8B-B14F-4D97-AF65-F5344CB8AC3E}">
        <p14:creationId xmlns:p14="http://schemas.microsoft.com/office/powerpoint/2010/main" val="18723605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E3C3EF8-A9A9-43F9-9AAD-0502FCD7E7C2}"/>
              </a:ext>
            </a:extLst>
          </p:cNvPr>
          <p:cNvSpPr txBox="1"/>
          <p:nvPr/>
        </p:nvSpPr>
        <p:spPr>
          <a:xfrm>
            <a:off x="3597992" y="334319"/>
            <a:ext cx="4996015" cy="704039"/>
          </a:xfrm>
          <a:prstGeom prst="rect">
            <a:avLst/>
          </a:prstGeom>
          <a:noFill/>
          <a:ln>
            <a:noFill/>
          </a:ln>
        </p:spPr>
        <p:txBody>
          <a:bodyPr wrap="square">
            <a:spAutoFit/>
          </a:bodyPr>
          <a:lstStyle>
            <a:defPPr>
              <a:defRPr lang="en-US"/>
            </a:defPPr>
            <a:lvl1pPr algn="ctr">
              <a:lnSpc>
                <a:spcPct val="107000"/>
              </a:lnSpc>
              <a:spcAft>
                <a:spcPts val="800"/>
              </a:spcAft>
              <a:defRPr sz="4000" b="1">
                <a:latin typeface="Trebuchet MS" panose="020B0603020202020204" pitchFamily="34" charset="0"/>
                <a:ea typeface="Calibri" panose="020F0502020204030204" pitchFamily="34" charset="0"/>
                <a:cs typeface="Times New Roman" panose="02020603050405020304" pitchFamily="18" charset="0"/>
              </a:defRPr>
            </a:lvl1pPr>
          </a:lstStyle>
          <a:p>
            <a:r>
              <a:rPr lang="en-IN" dirty="0"/>
              <a:t>Problem Statement</a:t>
            </a:r>
          </a:p>
        </p:txBody>
      </p:sp>
      <p:pic>
        <p:nvPicPr>
          <p:cNvPr id="3" name="Picture 2">
            <a:extLst>
              <a:ext uri="{FF2B5EF4-FFF2-40B4-BE49-F238E27FC236}">
                <a16:creationId xmlns:a16="http://schemas.microsoft.com/office/drawing/2014/main" id="{57E1959C-82D0-8572-E50D-35FC043E23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5630" y="4984240"/>
            <a:ext cx="8489129" cy="1510403"/>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D68AC67B-9A27-AEA9-7480-2076963562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5630" y="1707857"/>
            <a:ext cx="8489129" cy="3115984"/>
          </a:xfrm>
          <a:prstGeom prst="rect">
            <a:avLst/>
          </a:prstGeom>
          <a:ln>
            <a:noFill/>
          </a:ln>
          <a:effectLst>
            <a:outerShdw blurRad="190500" algn="tl" rotWithShape="0">
              <a:srgbClr val="000000">
                <a:alpha val="70000"/>
              </a:srgbClr>
            </a:outerShdw>
          </a:effectLst>
        </p:spPr>
      </p:pic>
      <p:sp>
        <p:nvSpPr>
          <p:cNvPr id="7" name="TextBox 6">
            <a:extLst>
              <a:ext uri="{FF2B5EF4-FFF2-40B4-BE49-F238E27FC236}">
                <a16:creationId xmlns:a16="http://schemas.microsoft.com/office/drawing/2014/main" id="{AC38BDA4-E8C4-3B88-756A-5C0A2B931424}"/>
              </a:ext>
            </a:extLst>
          </p:cNvPr>
          <p:cNvSpPr txBox="1"/>
          <p:nvPr/>
        </p:nvSpPr>
        <p:spPr>
          <a:xfrm>
            <a:off x="1755631" y="1189702"/>
            <a:ext cx="7439170" cy="367665"/>
          </a:xfrm>
          <a:prstGeom prst="rect">
            <a:avLst/>
          </a:prstGeom>
          <a:noFill/>
          <a:ln>
            <a:noFill/>
          </a:ln>
        </p:spPr>
        <p:txBody>
          <a:bodyPr wrap="square">
            <a:spAutoFit/>
          </a:bodyPr>
          <a:lstStyle>
            <a:defPPr>
              <a:defRPr lang="en-US"/>
            </a:defPPr>
            <a:lvl1pPr>
              <a:lnSpc>
                <a:spcPct val="107000"/>
              </a:lnSpc>
              <a:spcAft>
                <a:spcPts val="800"/>
              </a:spcAft>
              <a:defRPr b="1">
                <a:latin typeface="Bahnschrift" panose="020B0502040204020203" pitchFamily="34" charset="0"/>
                <a:ea typeface="Calibri" panose="020F0502020204030204" pitchFamily="34" charset="0"/>
                <a:cs typeface="Times New Roman" panose="02020603050405020304" pitchFamily="18" charset="0"/>
              </a:defRPr>
            </a:lvl1pPr>
          </a:lstStyle>
          <a:p>
            <a:r>
              <a:rPr lang="en-IN" dirty="0"/>
              <a:t>Which city took least number of days to reach its 500th transaction</a:t>
            </a:r>
          </a:p>
        </p:txBody>
      </p:sp>
      <p:pic>
        <p:nvPicPr>
          <p:cNvPr id="8" name="Picture 4">
            <a:extLst>
              <a:ext uri="{FF2B5EF4-FFF2-40B4-BE49-F238E27FC236}">
                <a16:creationId xmlns:a16="http://schemas.microsoft.com/office/drawing/2014/main" id="{9FF6B632-9627-4EE8-89E4-7442E5D3F7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2290" y="142654"/>
            <a:ext cx="1149710" cy="60359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0926340E-BE65-4BA8-9519-F9F58C14D31F}"/>
                  </a:ext>
                </a:extLst>
              </p:cNvPr>
              <p:cNvGraphicFramePr>
                <a:graphicFrameLocks noChangeAspect="1"/>
              </p:cNvGraphicFramePr>
              <p:nvPr>
                <p:extLst>
                  <p:ext uri="{D42A27DB-BD31-4B8C-83A1-F6EECF244321}">
                    <p14:modId xmlns:p14="http://schemas.microsoft.com/office/powerpoint/2010/main" val="3782281258"/>
                  </p:ext>
                </p:extLst>
              </p:nvPr>
            </p:nvGraphicFramePr>
            <p:xfrm>
              <a:off x="11699826" y="6576922"/>
              <a:ext cx="492174" cy="276848"/>
            </p:xfrm>
            <a:graphic>
              <a:graphicData uri="http://schemas.microsoft.com/office/powerpoint/2016/slidezoom">
                <pslz:sldZm>
                  <pslz:sldZmObj sldId="325" cId="3570625384">
                    <pslz:zmPr id="{1C27D9A2-A1B4-4E0C-B636-A26A09198A83}" returnToParent="0" transitionDur="1000">
                      <p166:blipFill xmlns:p166="http://schemas.microsoft.com/office/powerpoint/2016/6/main">
                        <a:blip r:embed="rId5"/>
                        <a:stretch>
                          <a:fillRect/>
                        </a:stretch>
                      </p166:blipFill>
                      <p166:spPr xmlns:p166="http://schemas.microsoft.com/office/powerpoint/2016/6/main">
                        <a:xfrm>
                          <a:off x="0" y="0"/>
                          <a:ext cx="492174" cy="276848"/>
                        </a:xfrm>
                        <a:prstGeom prst="rect">
                          <a:avLst/>
                        </a:prstGeom>
                      </p166:spPr>
                    </pslz:zmPr>
                  </pslz:sldZmObj>
                </pslz:sldZm>
              </a:graphicData>
            </a:graphic>
          </p:graphicFrame>
        </mc:Choice>
        <mc:Fallback xmlns="">
          <p:pic>
            <p:nvPicPr>
              <p:cNvPr id="4" name="Slide Zoom 3">
                <a:hlinkClick r:id="rId6" action="ppaction://hlinksldjump"/>
                <a:extLst>
                  <a:ext uri="{FF2B5EF4-FFF2-40B4-BE49-F238E27FC236}">
                    <a16:creationId xmlns:a16="http://schemas.microsoft.com/office/drawing/2014/main" id="{0926340E-BE65-4BA8-9519-F9F58C14D31F}"/>
                  </a:ext>
                </a:extLst>
              </p:cNvPr>
              <p:cNvPicPr>
                <a:picLocks noGrp="1" noRot="1" noChangeAspect="1" noMove="1" noResize="1" noEditPoints="1" noAdjustHandles="1" noChangeArrowheads="1" noChangeShapeType="1"/>
              </p:cNvPicPr>
              <p:nvPr/>
            </p:nvPicPr>
            <p:blipFill>
              <a:blip r:embed="rId7"/>
              <a:stretch>
                <a:fillRect/>
              </a:stretch>
            </p:blipFill>
            <p:spPr>
              <a:xfrm>
                <a:off x="11699826" y="6576922"/>
                <a:ext cx="492174" cy="276848"/>
              </a:xfrm>
              <a:prstGeom prst="rect">
                <a:avLst/>
              </a:prstGeom>
            </p:spPr>
          </p:pic>
        </mc:Fallback>
      </mc:AlternateContent>
    </p:spTree>
    <p:extLst>
      <p:ext uri="{BB962C8B-B14F-4D97-AF65-F5344CB8AC3E}">
        <p14:creationId xmlns:p14="http://schemas.microsoft.com/office/powerpoint/2010/main" val="20000757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E3C3EF8-A9A9-43F9-9AAD-0502FCD7E7C2}"/>
              </a:ext>
            </a:extLst>
          </p:cNvPr>
          <p:cNvSpPr txBox="1"/>
          <p:nvPr/>
        </p:nvSpPr>
        <p:spPr>
          <a:xfrm>
            <a:off x="2735745" y="458339"/>
            <a:ext cx="6720510" cy="1045158"/>
          </a:xfrm>
          <a:prstGeom prst="rect">
            <a:avLst/>
          </a:prstGeom>
          <a:noFill/>
          <a:ln>
            <a:noFill/>
          </a:ln>
        </p:spPr>
        <p:txBody>
          <a:bodyPr wrap="square">
            <a:spAutoFit/>
          </a:bodyPr>
          <a:lstStyle/>
          <a:p>
            <a:pPr algn="ctr">
              <a:lnSpc>
                <a:spcPct val="107000"/>
              </a:lnSpc>
              <a:spcAft>
                <a:spcPts val="800"/>
              </a:spcAft>
            </a:pPr>
            <a:r>
              <a:rPr lang="en-IN" sz="3000" b="1" dirty="0">
                <a:latin typeface="Trebuchet MS" panose="020B0603020202020204" pitchFamily="34" charset="0"/>
                <a:ea typeface="Calibri" panose="020F0502020204030204" pitchFamily="34" charset="0"/>
                <a:cs typeface="Times New Roman" panose="02020603050405020304" pitchFamily="18" charset="0"/>
              </a:rPr>
              <a:t>Scheduling Databricks Notebook in ADF for Periodical Analysis</a:t>
            </a:r>
            <a:endParaRPr lang="en-IN" sz="3000" b="1" dirty="0">
              <a:effectLst/>
              <a:latin typeface="Trebuchet MS" panose="020B060302020202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D4C40A1-8B82-810B-757F-5CD588EB3D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80" y="1639089"/>
            <a:ext cx="9387840" cy="4483672"/>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53ED5111-BF28-43DC-808A-250EEF07E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2290" y="142654"/>
            <a:ext cx="1149710" cy="60359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837D8B53-7BE0-4703-9C57-E7D91C5A8F5C}"/>
                  </a:ext>
                </a:extLst>
              </p:cNvPr>
              <p:cNvGraphicFramePr>
                <a:graphicFrameLocks noChangeAspect="1"/>
              </p:cNvGraphicFramePr>
              <p:nvPr>
                <p:extLst>
                  <p:ext uri="{D42A27DB-BD31-4B8C-83A1-F6EECF244321}">
                    <p14:modId xmlns:p14="http://schemas.microsoft.com/office/powerpoint/2010/main" val="1802486379"/>
                  </p:ext>
                </p:extLst>
              </p:nvPr>
            </p:nvGraphicFramePr>
            <p:xfrm>
              <a:off x="11590606" y="6519716"/>
              <a:ext cx="601394" cy="338284"/>
            </p:xfrm>
            <a:graphic>
              <a:graphicData uri="http://schemas.microsoft.com/office/powerpoint/2016/slidezoom">
                <pslz:sldZm>
                  <pslz:sldZmObj sldId="351" cId="1643932940">
                    <pslz:zmPr id="{9987CFF3-1885-4281-9D45-5AEA568ECB08}" returnToParent="0" transitionDur="1000">
                      <p166:blipFill xmlns:p166="http://schemas.microsoft.com/office/powerpoint/2016/6/main">
                        <a:blip r:embed="rId4"/>
                        <a:stretch>
                          <a:fillRect/>
                        </a:stretch>
                      </p166:blipFill>
                      <p166:spPr xmlns:p166="http://schemas.microsoft.com/office/powerpoint/2016/6/main">
                        <a:xfrm>
                          <a:off x="0" y="0"/>
                          <a:ext cx="601394" cy="338284"/>
                        </a:xfrm>
                        <a:prstGeom prst="rect">
                          <a:avLst/>
                        </a:prstGeom>
                      </p166:spPr>
                    </pslz:zmPr>
                  </pslz:sldZmObj>
                </pslz:sldZm>
              </a:graphicData>
            </a:graphic>
          </p:graphicFrame>
        </mc:Choice>
        <mc:Fallback xmlns="">
          <p:pic>
            <p:nvPicPr>
              <p:cNvPr id="7" name="Slide Zoom 6">
                <a:hlinkClick r:id="rId5" action="ppaction://hlinksldjump"/>
                <a:extLst>
                  <a:ext uri="{FF2B5EF4-FFF2-40B4-BE49-F238E27FC236}">
                    <a16:creationId xmlns:a16="http://schemas.microsoft.com/office/drawing/2014/main" id="{837D8B53-7BE0-4703-9C57-E7D91C5A8F5C}"/>
                  </a:ext>
                </a:extLst>
              </p:cNvPr>
              <p:cNvPicPr>
                <a:picLocks noGrp="1" noRot="1" noChangeAspect="1" noMove="1" noResize="1" noEditPoints="1" noAdjustHandles="1" noChangeArrowheads="1" noChangeShapeType="1"/>
              </p:cNvPicPr>
              <p:nvPr/>
            </p:nvPicPr>
            <p:blipFill>
              <a:blip r:embed="rId6"/>
              <a:stretch>
                <a:fillRect/>
              </a:stretch>
            </p:blipFill>
            <p:spPr>
              <a:xfrm>
                <a:off x="11590606" y="6519716"/>
                <a:ext cx="601394" cy="338284"/>
              </a:xfrm>
              <a:prstGeom prst="rect">
                <a:avLst/>
              </a:prstGeom>
            </p:spPr>
          </p:pic>
        </mc:Fallback>
      </mc:AlternateContent>
    </p:spTree>
    <p:extLst>
      <p:ext uri="{BB962C8B-B14F-4D97-AF65-F5344CB8AC3E}">
        <p14:creationId xmlns:p14="http://schemas.microsoft.com/office/powerpoint/2010/main" val="35706253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4" descr="Obstacle PNG Transparent Images Free Download | Vector Files | Pngtree">
            <a:extLst>
              <a:ext uri="{FF2B5EF4-FFF2-40B4-BE49-F238E27FC236}">
                <a16:creationId xmlns:a16="http://schemas.microsoft.com/office/drawing/2014/main" id="{FFF4A8C4-0EFC-4D70-A0BB-9136337AF9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953"/>
          <a:stretch/>
        </p:blipFill>
        <p:spPr bwMode="auto">
          <a:xfrm>
            <a:off x="0" y="4815840"/>
            <a:ext cx="1736809" cy="20421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Obstacle PNG Transparent Images Free Download | Vector Files | Pngtree">
            <a:extLst>
              <a:ext uri="{FF2B5EF4-FFF2-40B4-BE49-F238E27FC236}">
                <a16:creationId xmlns:a16="http://schemas.microsoft.com/office/drawing/2014/main" id="{B0B3E9C7-316F-4B40-A696-D767454E89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953"/>
          <a:stretch/>
        </p:blipFill>
        <p:spPr bwMode="auto">
          <a:xfrm flipH="1">
            <a:off x="9501054" y="0"/>
            <a:ext cx="2690946" cy="316404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AB80233-95D5-4EFD-A47D-556B5B80720D}"/>
              </a:ext>
            </a:extLst>
          </p:cNvPr>
          <p:cNvSpPr txBox="1"/>
          <p:nvPr/>
        </p:nvSpPr>
        <p:spPr>
          <a:xfrm>
            <a:off x="3597992" y="361751"/>
            <a:ext cx="4996015" cy="704039"/>
          </a:xfrm>
          <a:prstGeom prst="rect">
            <a:avLst/>
          </a:prstGeom>
          <a:noFill/>
          <a:ln>
            <a:noFill/>
          </a:ln>
        </p:spPr>
        <p:txBody>
          <a:bodyPr wrap="square">
            <a:spAutoFit/>
          </a:bodyPr>
          <a:lstStyle>
            <a:defPPr>
              <a:defRPr lang="en-US"/>
            </a:defPPr>
            <a:lvl1pPr algn="ctr">
              <a:lnSpc>
                <a:spcPct val="107000"/>
              </a:lnSpc>
              <a:spcAft>
                <a:spcPts val="800"/>
              </a:spcAft>
              <a:defRPr sz="4000" b="1">
                <a:latin typeface="Trebuchet MS" panose="020B0603020202020204" pitchFamily="34" charset="0"/>
                <a:ea typeface="Calibri" panose="020F0502020204030204" pitchFamily="34" charset="0"/>
                <a:cs typeface="Times New Roman" panose="02020603050405020304" pitchFamily="18" charset="0"/>
              </a:defRPr>
            </a:lvl1pPr>
          </a:lstStyle>
          <a:p>
            <a:r>
              <a:rPr lang="en-IN" dirty="0"/>
              <a:t>Roadblocks</a:t>
            </a:r>
          </a:p>
        </p:txBody>
      </p:sp>
      <p:sp>
        <p:nvSpPr>
          <p:cNvPr id="3" name="TextBox 2">
            <a:extLst>
              <a:ext uri="{FF2B5EF4-FFF2-40B4-BE49-F238E27FC236}">
                <a16:creationId xmlns:a16="http://schemas.microsoft.com/office/drawing/2014/main" id="{CB1DDC81-6DE3-404D-BD79-2316BC0A37AC}"/>
              </a:ext>
            </a:extLst>
          </p:cNvPr>
          <p:cNvSpPr txBox="1"/>
          <p:nvPr/>
        </p:nvSpPr>
        <p:spPr>
          <a:xfrm>
            <a:off x="1712654" y="1806194"/>
            <a:ext cx="8766689" cy="377552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latin typeface="Bahnschrift" panose="020B0502040204020203" pitchFamily="34" charset="0"/>
              </a:rPr>
              <a:t>Faced issues with data understanding and handling irrelevant data.</a:t>
            </a:r>
          </a:p>
          <a:p>
            <a:pPr>
              <a:lnSpc>
                <a:spcPct val="150000"/>
              </a:lnSpc>
            </a:pPr>
            <a:r>
              <a:rPr lang="en-US" b="1" dirty="0">
                <a:solidFill>
                  <a:srgbClr val="0070C0"/>
                </a:solidFill>
                <a:latin typeface="Bahnschrift" panose="020B0502040204020203" pitchFamily="34" charset="0"/>
              </a:rPr>
              <a:t>Resolution</a:t>
            </a:r>
            <a:r>
              <a:rPr lang="en-US" dirty="0">
                <a:latin typeface="Bahnschrift" panose="020B0502040204020203" pitchFamily="34" charset="0"/>
              </a:rPr>
              <a:t>: Consulting with domain experts who can help you determine which features are important for credit card analysis.</a:t>
            </a:r>
          </a:p>
          <a:p>
            <a:pPr>
              <a:lnSpc>
                <a:spcPct val="150000"/>
              </a:lnSpc>
            </a:pPr>
            <a:endParaRPr lang="en-US" dirty="0">
              <a:latin typeface="Bahnschrift" panose="020B0502040204020203" pitchFamily="34" charset="0"/>
            </a:endParaRPr>
          </a:p>
          <a:p>
            <a:pPr marL="342900" indent="-342900">
              <a:lnSpc>
                <a:spcPct val="150000"/>
              </a:lnSpc>
              <a:buFont typeface="Arial" panose="020B0604020202020204" pitchFamily="34" charset="0"/>
              <a:buChar char="•"/>
            </a:pPr>
            <a:r>
              <a:rPr lang="en-US" dirty="0">
                <a:latin typeface="Bahnschrift" panose="020B0502040204020203" pitchFamily="34" charset="0"/>
              </a:rPr>
              <a:t>The automated data ingestion Snowflake pipeline from ADLS to Snowflake encountered challenges due to a region mismatch between the two platforms and unavailability of an enterprise version of Snowflake.</a:t>
            </a:r>
          </a:p>
          <a:p>
            <a:pPr>
              <a:lnSpc>
                <a:spcPct val="150000"/>
              </a:lnSpc>
            </a:pPr>
            <a:r>
              <a:rPr lang="en-US" b="1" dirty="0">
                <a:solidFill>
                  <a:srgbClr val="0070C0"/>
                </a:solidFill>
                <a:latin typeface="Bahnschrift" panose="020B0502040204020203" pitchFamily="34" charset="0"/>
              </a:rPr>
              <a:t>Resolution</a:t>
            </a:r>
            <a:r>
              <a:rPr lang="en-US" b="1" dirty="0">
                <a:latin typeface="Bahnschrift" panose="020B0502040204020203" pitchFamily="34" charset="0"/>
              </a:rPr>
              <a:t>: </a:t>
            </a:r>
            <a:r>
              <a:rPr lang="en-US" dirty="0">
                <a:latin typeface="Bahnschrift" panose="020B0502040204020203" pitchFamily="34" charset="0"/>
              </a:rPr>
              <a:t>Manually loaded the data using COPY INTO and External stage for data ingestion.</a:t>
            </a:r>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B7468EDE-A3AF-468A-9478-35479D5CDF80}"/>
                  </a:ext>
                </a:extLst>
              </p:cNvPr>
              <p:cNvGraphicFramePr>
                <a:graphicFrameLocks noChangeAspect="1"/>
              </p:cNvGraphicFramePr>
              <p:nvPr>
                <p:extLst>
                  <p:ext uri="{D42A27DB-BD31-4B8C-83A1-F6EECF244321}">
                    <p14:modId xmlns:p14="http://schemas.microsoft.com/office/powerpoint/2010/main" val="1836462603"/>
                  </p:ext>
                </p:extLst>
              </p:nvPr>
            </p:nvGraphicFramePr>
            <p:xfrm>
              <a:off x="11599817" y="6462735"/>
              <a:ext cx="592183" cy="333103"/>
            </p:xfrm>
            <a:graphic>
              <a:graphicData uri="http://schemas.microsoft.com/office/powerpoint/2016/slidezoom">
                <pslz:sldZm>
                  <pslz:sldZmObj sldId="353" cId="3366045748">
                    <pslz:zmPr id="{C4687AA2-3053-4FC1-884E-B4F87F390D74}" returnToParent="0" transitionDur="1000">
                      <p166:blipFill xmlns:p166="http://schemas.microsoft.com/office/powerpoint/2016/6/main">
                        <a:blip r:embed="rId3"/>
                        <a:stretch>
                          <a:fillRect/>
                        </a:stretch>
                      </p166:blipFill>
                      <p166:spPr xmlns:p166="http://schemas.microsoft.com/office/powerpoint/2016/6/main">
                        <a:xfrm>
                          <a:off x="0" y="0"/>
                          <a:ext cx="592183" cy="333103"/>
                        </a:xfrm>
                        <a:prstGeom prst="rect">
                          <a:avLst/>
                        </a:prstGeom>
                      </p166:spPr>
                    </pslz:zmPr>
                  </pslz:sldZmObj>
                </pslz:sldZm>
              </a:graphicData>
            </a:graphic>
          </p:graphicFrame>
        </mc:Choice>
        <mc:Fallback xmlns="">
          <p:pic>
            <p:nvPicPr>
              <p:cNvPr id="5" name="Slide Zoom 4">
                <a:hlinkClick r:id="rId4" action="ppaction://hlinksldjump"/>
                <a:extLst>
                  <a:ext uri="{FF2B5EF4-FFF2-40B4-BE49-F238E27FC236}">
                    <a16:creationId xmlns:a16="http://schemas.microsoft.com/office/drawing/2014/main" id="{B7468EDE-A3AF-468A-9478-35479D5CDF80}"/>
                  </a:ext>
                </a:extLst>
              </p:cNvPr>
              <p:cNvPicPr>
                <a:picLocks noGrp="1" noRot="1" noChangeAspect="1" noMove="1" noResize="1" noEditPoints="1" noAdjustHandles="1" noChangeArrowheads="1" noChangeShapeType="1"/>
              </p:cNvPicPr>
              <p:nvPr/>
            </p:nvPicPr>
            <p:blipFill>
              <a:blip r:embed="rId5"/>
              <a:stretch>
                <a:fillRect/>
              </a:stretch>
            </p:blipFill>
            <p:spPr>
              <a:xfrm>
                <a:off x="11599817" y="6462735"/>
                <a:ext cx="592183" cy="333103"/>
              </a:xfrm>
              <a:prstGeom prst="rect">
                <a:avLst/>
              </a:prstGeom>
            </p:spPr>
          </p:pic>
        </mc:Fallback>
      </mc:AlternateContent>
    </p:spTree>
    <p:extLst>
      <p:ext uri="{BB962C8B-B14F-4D97-AF65-F5344CB8AC3E}">
        <p14:creationId xmlns:p14="http://schemas.microsoft.com/office/powerpoint/2010/main" val="16439329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Credit Card Behavior Analysis by HData Systems">
            <a:extLst>
              <a:ext uri="{FF2B5EF4-FFF2-40B4-BE49-F238E27FC236}">
                <a16:creationId xmlns:a16="http://schemas.microsoft.com/office/drawing/2014/main" id="{543FFBAD-F7EE-41D2-9105-A01A7218F4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0" y="5762676"/>
            <a:ext cx="1642986" cy="1095324"/>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Credit Card Behavior Analysis by HData Systems">
            <a:extLst>
              <a:ext uri="{FF2B5EF4-FFF2-40B4-BE49-F238E27FC236}">
                <a16:creationId xmlns:a16="http://schemas.microsoft.com/office/drawing/2014/main" id="{12810735-3BD6-4FA2-B3C8-067812A4D4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2682" y="4225834"/>
            <a:ext cx="3948249" cy="26321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AB80233-95D5-4EFD-A47D-556B5B80720D}"/>
              </a:ext>
            </a:extLst>
          </p:cNvPr>
          <p:cNvSpPr txBox="1"/>
          <p:nvPr/>
        </p:nvSpPr>
        <p:spPr>
          <a:xfrm>
            <a:off x="3597992" y="334319"/>
            <a:ext cx="4996015" cy="704039"/>
          </a:xfrm>
          <a:prstGeom prst="rect">
            <a:avLst/>
          </a:prstGeom>
          <a:noFill/>
          <a:ln>
            <a:noFill/>
          </a:ln>
        </p:spPr>
        <p:txBody>
          <a:bodyPr wrap="square">
            <a:spAutoFit/>
          </a:bodyPr>
          <a:lstStyle>
            <a:defPPr>
              <a:defRPr lang="en-US"/>
            </a:defPPr>
            <a:lvl1pPr algn="ctr">
              <a:lnSpc>
                <a:spcPct val="107000"/>
              </a:lnSpc>
              <a:spcAft>
                <a:spcPts val="800"/>
              </a:spcAft>
              <a:defRPr sz="4000" b="1">
                <a:latin typeface="Trebuchet MS" panose="020B0603020202020204" pitchFamily="34" charset="0"/>
                <a:ea typeface="Calibri" panose="020F0502020204030204" pitchFamily="34" charset="0"/>
                <a:cs typeface="Times New Roman" panose="02020603050405020304" pitchFamily="18" charset="0"/>
              </a:defRPr>
            </a:lvl1pPr>
          </a:lstStyle>
          <a:p>
            <a:r>
              <a:rPr lang="en-IN" dirty="0"/>
              <a:t>Conclusion</a:t>
            </a:r>
          </a:p>
        </p:txBody>
      </p:sp>
      <p:sp>
        <p:nvSpPr>
          <p:cNvPr id="3" name="TextBox 2">
            <a:extLst>
              <a:ext uri="{FF2B5EF4-FFF2-40B4-BE49-F238E27FC236}">
                <a16:creationId xmlns:a16="http://schemas.microsoft.com/office/drawing/2014/main" id="{A4A2B1B7-C04A-4733-89D3-30479436763C}"/>
              </a:ext>
            </a:extLst>
          </p:cNvPr>
          <p:cNvSpPr txBox="1"/>
          <p:nvPr/>
        </p:nvSpPr>
        <p:spPr>
          <a:xfrm>
            <a:off x="1712654" y="1720840"/>
            <a:ext cx="8766689" cy="3493264"/>
          </a:xfrm>
          <a:prstGeom prst="rect">
            <a:avLst/>
          </a:prstGeom>
          <a:noFill/>
        </p:spPr>
        <p:txBody>
          <a:bodyPr wrap="square">
            <a:spAutoFit/>
          </a:bodyPr>
          <a:lstStyle/>
          <a:p>
            <a:pPr marL="285750" indent="-285750">
              <a:spcAft>
                <a:spcPts val="125"/>
              </a:spcAft>
              <a:buFont typeface="Arial" panose="020B0604020202020204" pitchFamily="34" charset="0"/>
              <a:buChar char="•"/>
            </a:pPr>
            <a:r>
              <a:rPr lang="en-US" b="1" dirty="0">
                <a:solidFill>
                  <a:srgbClr val="0070C0"/>
                </a:solidFill>
                <a:latin typeface="Bahnschrift" panose="020B0502040204020203" pitchFamily="34" charset="0"/>
              </a:rPr>
              <a:t>Customer Insights: </a:t>
            </a:r>
            <a:r>
              <a:rPr lang="en-US" dirty="0">
                <a:latin typeface="Bahnschrift" panose="020B0502040204020203" pitchFamily="34" charset="0"/>
              </a:rPr>
              <a:t>Through in-depth analysis, we gained valuable insights into how customers use their credit cards, revealing spending patterns and preferences.</a:t>
            </a:r>
          </a:p>
          <a:p>
            <a:pPr>
              <a:spcAft>
                <a:spcPts val="125"/>
              </a:spcAft>
            </a:pPr>
            <a:endParaRPr lang="en-US" dirty="0">
              <a:latin typeface="Bahnschrift" panose="020B0502040204020203" pitchFamily="34" charset="0"/>
            </a:endParaRPr>
          </a:p>
          <a:p>
            <a:pPr marL="285750" indent="-285750">
              <a:spcAft>
                <a:spcPts val="125"/>
              </a:spcAft>
              <a:buFont typeface="Arial" panose="020B0604020202020204" pitchFamily="34" charset="0"/>
              <a:buChar char="•"/>
            </a:pPr>
            <a:r>
              <a:rPr lang="en-US" b="1" dirty="0">
                <a:solidFill>
                  <a:srgbClr val="0070C0"/>
                </a:solidFill>
                <a:latin typeface="Bahnschrift" panose="020B0502040204020203" pitchFamily="34" charset="0"/>
              </a:rPr>
              <a:t>Risk Identification: </a:t>
            </a:r>
            <a:r>
              <a:rPr lang="en-US" dirty="0">
                <a:latin typeface="Bahnschrift" panose="020B0502040204020203" pitchFamily="34" charset="0"/>
              </a:rPr>
              <a:t>Our analysis helped identify potential risks, enabling us to proactively manage and minimize the chances of defaults.</a:t>
            </a:r>
          </a:p>
          <a:p>
            <a:pPr marL="285750" indent="-285750">
              <a:spcAft>
                <a:spcPts val="125"/>
              </a:spcAft>
              <a:buFont typeface="Arial" panose="020B0604020202020204" pitchFamily="34" charset="0"/>
              <a:buChar char="•"/>
            </a:pPr>
            <a:endParaRPr lang="en-US" dirty="0">
              <a:latin typeface="Bahnschrift" panose="020B0502040204020203" pitchFamily="34" charset="0"/>
            </a:endParaRPr>
          </a:p>
          <a:p>
            <a:pPr marL="285750" indent="-285750">
              <a:spcAft>
                <a:spcPts val="125"/>
              </a:spcAft>
              <a:buFont typeface="Arial" panose="020B0604020202020204" pitchFamily="34" charset="0"/>
              <a:buChar char="•"/>
            </a:pPr>
            <a:r>
              <a:rPr lang="en-US" b="1" dirty="0">
                <a:solidFill>
                  <a:srgbClr val="0070C0"/>
                </a:solidFill>
                <a:latin typeface="Bahnschrift" panose="020B0502040204020203" pitchFamily="34" charset="0"/>
              </a:rPr>
              <a:t>Smart Decisions: </a:t>
            </a:r>
            <a:r>
              <a:rPr lang="en-US" dirty="0">
                <a:latin typeface="Bahnschrift" panose="020B0502040204020203" pitchFamily="34" charset="0"/>
              </a:rPr>
              <a:t>Armed with data-driven insights, we can make informed decisions that benefit both customers and the business.</a:t>
            </a:r>
          </a:p>
          <a:p>
            <a:pPr marL="285750" indent="-285750">
              <a:spcAft>
                <a:spcPts val="125"/>
              </a:spcAft>
              <a:buFont typeface="Arial" panose="020B0604020202020204" pitchFamily="34" charset="0"/>
              <a:buChar char="•"/>
            </a:pPr>
            <a:endParaRPr lang="en-US" b="1" dirty="0">
              <a:solidFill>
                <a:srgbClr val="0070C0"/>
              </a:solidFill>
              <a:latin typeface="Bahnschrift" panose="020B0502040204020203" pitchFamily="34" charset="0"/>
            </a:endParaRPr>
          </a:p>
          <a:p>
            <a:pPr marL="285750" indent="-285750">
              <a:spcAft>
                <a:spcPts val="125"/>
              </a:spcAft>
              <a:buFont typeface="Arial" panose="020B0604020202020204" pitchFamily="34" charset="0"/>
              <a:buChar char="•"/>
            </a:pPr>
            <a:r>
              <a:rPr lang="en-US" b="1" dirty="0">
                <a:solidFill>
                  <a:srgbClr val="0070C0"/>
                </a:solidFill>
                <a:latin typeface="Bahnschrift" panose="020B0502040204020203" pitchFamily="34" charset="0"/>
              </a:rPr>
              <a:t>Financial Well-being: </a:t>
            </a:r>
            <a:r>
              <a:rPr lang="en-US" dirty="0">
                <a:latin typeface="Bahnschrift" panose="020B0502040204020203" pitchFamily="34" charset="0"/>
              </a:rPr>
              <a:t>By analyzing behavior, we contribute to customers' financial well-being by offering suitable credit limits and advice.</a:t>
            </a:r>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B2A963C8-A32D-4A40-B3B3-896B47E2792D}"/>
                  </a:ext>
                </a:extLst>
              </p:cNvPr>
              <p:cNvGraphicFramePr>
                <a:graphicFrameLocks noChangeAspect="1"/>
              </p:cNvGraphicFramePr>
              <p:nvPr>
                <p:extLst>
                  <p:ext uri="{D42A27DB-BD31-4B8C-83A1-F6EECF244321}">
                    <p14:modId xmlns:p14="http://schemas.microsoft.com/office/powerpoint/2010/main" val="190059948"/>
                  </p:ext>
                </p:extLst>
              </p:nvPr>
            </p:nvGraphicFramePr>
            <p:xfrm>
              <a:off x="5878284" y="6613072"/>
              <a:ext cx="435428" cy="244928"/>
            </p:xfrm>
            <a:graphic>
              <a:graphicData uri="http://schemas.microsoft.com/office/powerpoint/2016/slidezoom">
                <pslz:sldZm>
                  <pslz:sldZmObj sldId="301" cId="695810912">
                    <pslz:zmPr id="{962F694B-FA4E-493F-869C-73622B2ED6F6}" returnToParent="0" transitionDur="1000">
                      <p166:blipFill xmlns:p166="http://schemas.microsoft.com/office/powerpoint/2016/6/main">
                        <a:blip r:embed="rId3"/>
                        <a:stretch>
                          <a:fillRect/>
                        </a:stretch>
                      </p166:blipFill>
                      <p166:spPr xmlns:p166="http://schemas.microsoft.com/office/powerpoint/2016/6/main">
                        <a:xfrm>
                          <a:off x="0" y="0"/>
                          <a:ext cx="435428" cy="244928"/>
                        </a:xfrm>
                        <a:prstGeom prst="rect">
                          <a:avLst/>
                        </a:prstGeom>
                      </p166:spPr>
                    </pslz:zmPr>
                  </pslz:sldZmObj>
                </pslz:sldZm>
              </a:graphicData>
            </a:graphic>
          </p:graphicFrame>
        </mc:Choice>
        <mc:Fallback xmlns="">
          <p:pic>
            <p:nvPicPr>
              <p:cNvPr id="5" name="Slide Zoom 4">
                <a:hlinkClick r:id="rId4" action="ppaction://hlinksldjump"/>
                <a:extLst>
                  <a:ext uri="{FF2B5EF4-FFF2-40B4-BE49-F238E27FC236}">
                    <a16:creationId xmlns:a16="http://schemas.microsoft.com/office/drawing/2014/main" id="{B2A963C8-A32D-4A40-B3B3-896B47E2792D}"/>
                  </a:ext>
                </a:extLst>
              </p:cNvPr>
              <p:cNvPicPr>
                <a:picLocks noGrp="1" noRot="1" noChangeAspect="1" noMove="1" noResize="1" noEditPoints="1" noAdjustHandles="1" noChangeArrowheads="1" noChangeShapeType="1"/>
              </p:cNvPicPr>
              <p:nvPr/>
            </p:nvPicPr>
            <p:blipFill>
              <a:blip r:embed="rId5"/>
              <a:stretch>
                <a:fillRect/>
              </a:stretch>
            </p:blipFill>
            <p:spPr>
              <a:xfrm>
                <a:off x="5878284" y="6613072"/>
                <a:ext cx="435428" cy="244928"/>
              </a:xfrm>
              <a:prstGeom prst="rect">
                <a:avLst/>
              </a:prstGeom>
            </p:spPr>
          </p:pic>
        </mc:Fallback>
      </mc:AlternateContent>
    </p:spTree>
    <p:extLst>
      <p:ext uri="{BB962C8B-B14F-4D97-AF65-F5344CB8AC3E}">
        <p14:creationId xmlns:p14="http://schemas.microsoft.com/office/powerpoint/2010/main" val="33660457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E88B67-0943-90F2-81A8-4EB3BC1DEDB5}"/>
              </a:ext>
            </a:extLst>
          </p:cNvPr>
          <p:cNvSpPr>
            <a:spLocks noGrp="1"/>
          </p:cNvSpPr>
          <p:nvPr>
            <p:ph type="body" idx="1"/>
          </p:nvPr>
        </p:nvSpPr>
        <p:spPr>
          <a:xfrm>
            <a:off x="3972901" y="3024965"/>
            <a:ext cx="4246198" cy="808070"/>
          </a:xfrm>
        </p:spPr>
        <p:txBody>
          <a:bodyPr/>
          <a:lstStyle/>
          <a:p>
            <a:pPr algn="ctr"/>
            <a:r>
              <a:rPr lang="en-IN" sz="6000" dirty="0">
                <a:latin typeface="Trebuchet MS" panose="020B0603020202020204" pitchFamily="34" charset="0"/>
              </a:rPr>
              <a:t>Thank You</a:t>
            </a:r>
          </a:p>
        </p:txBody>
      </p:sp>
    </p:spTree>
    <p:extLst>
      <p:ext uri="{BB962C8B-B14F-4D97-AF65-F5344CB8AC3E}">
        <p14:creationId xmlns:p14="http://schemas.microsoft.com/office/powerpoint/2010/main" val="695810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CC9B8E9-1A17-4088-A9DE-750C3B01AAA4}"/>
              </a:ext>
            </a:extLst>
          </p:cNvPr>
          <p:cNvSpPr/>
          <p:nvPr/>
        </p:nvSpPr>
        <p:spPr>
          <a:xfrm>
            <a:off x="4856457" y="6427452"/>
            <a:ext cx="915844" cy="384196"/>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r>
              <a:rPr lang="en-US" sz="1600" dirty="0">
                <a:solidFill>
                  <a:schemeClr val="tx1"/>
                </a:solidFill>
                <a:latin typeface="Bahnschrift" panose="020B0502040204020203" pitchFamily="34" charset="0"/>
              </a:rPr>
              <a:t>HIVE</a:t>
            </a:r>
            <a:endParaRPr lang="en-IN" sz="1600" dirty="0">
              <a:solidFill>
                <a:schemeClr val="tx1"/>
              </a:solidFill>
              <a:latin typeface="Bahnschrift" panose="020B0502040204020203" pitchFamily="34" charset="0"/>
            </a:endParaRPr>
          </a:p>
        </p:txBody>
      </p:sp>
      <p:sp>
        <p:nvSpPr>
          <p:cNvPr id="3" name="TextBox 2">
            <a:extLst>
              <a:ext uri="{FF2B5EF4-FFF2-40B4-BE49-F238E27FC236}">
                <a16:creationId xmlns:a16="http://schemas.microsoft.com/office/drawing/2014/main" id="{071FA1DA-4F13-4320-9A50-C8ADF06D6D0B}"/>
              </a:ext>
            </a:extLst>
          </p:cNvPr>
          <p:cNvSpPr txBox="1"/>
          <p:nvPr/>
        </p:nvSpPr>
        <p:spPr>
          <a:xfrm>
            <a:off x="2467913" y="144125"/>
            <a:ext cx="7256174" cy="704039"/>
          </a:xfrm>
          <a:prstGeom prst="rect">
            <a:avLst/>
          </a:prstGeom>
          <a:noFill/>
          <a:ln>
            <a:noFill/>
          </a:ln>
        </p:spPr>
        <p:txBody>
          <a:bodyPr wrap="square">
            <a:spAutoFit/>
          </a:bodyPr>
          <a:lstStyle/>
          <a:p>
            <a:pPr algn="ctr">
              <a:lnSpc>
                <a:spcPct val="107000"/>
              </a:lnSpc>
              <a:spcAft>
                <a:spcPts val="800"/>
              </a:spcAft>
            </a:pPr>
            <a:r>
              <a:rPr lang="en-IN" sz="4000" b="1" dirty="0">
                <a:effectLst/>
                <a:latin typeface="Trebuchet MS" panose="020B0603020202020204" pitchFamily="34" charset="0"/>
                <a:ea typeface="Calibri" panose="020F0502020204030204" pitchFamily="34" charset="0"/>
                <a:cs typeface="Times New Roman" panose="02020603050405020304" pitchFamily="18" charset="0"/>
              </a:rPr>
              <a:t>Architecture of the solution</a:t>
            </a:r>
          </a:p>
        </p:txBody>
      </p:sp>
      <p:sp>
        <p:nvSpPr>
          <p:cNvPr id="4" name="Rectangle: Rounded Corners 3">
            <a:extLst>
              <a:ext uri="{FF2B5EF4-FFF2-40B4-BE49-F238E27FC236}">
                <a16:creationId xmlns:a16="http://schemas.microsoft.com/office/drawing/2014/main" id="{883E60C0-F425-4A93-B40D-E34B617B97A7}"/>
              </a:ext>
            </a:extLst>
          </p:cNvPr>
          <p:cNvSpPr/>
          <p:nvPr/>
        </p:nvSpPr>
        <p:spPr>
          <a:xfrm>
            <a:off x="182875" y="1036320"/>
            <a:ext cx="2819158" cy="5347060"/>
          </a:xfrm>
          <a:prstGeom prst="roundRect">
            <a:avLst>
              <a:gd name="adj" fmla="val 6081"/>
            </a:avLst>
          </a:prstGeom>
          <a:solidFill>
            <a:schemeClr val="accent1">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9" name="Rectangle: Rounded Corners 8">
            <a:extLst>
              <a:ext uri="{FF2B5EF4-FFF2-40B4-BE49-F238E27FC236}">
                <a16:creationId xmlns:a16="http://schemas.microsoft.com/office/drawing/2014/main" id="{0077C1DF-4ABB-4C10-8793-4B56410F5AC9}"/>
              </a:ext>
            </a:extLst>
          </p:cNvPr>
          <p:cNvSpPr/>
          <p:nvPr/>
        </p:nvSpPr>
        <p:spPr>
          <a:xfrm>
            <a:off x="10311657" y="1028804"/>
            <a:ext cx="1685378" cy="5347060"/>
          </a:xfrm>
          <a:prstGeom prst="roundRect">
            <a:avLst>
              <a:gd name="adj" fmla="val 6081"/>
            </a:avLst>
          </a:prstGeom>
          <a:solidFill>
            <a:schemeClr val="accent1">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9662A095-B68B-4FEF-B185-34E077FC0A55}"/>
              </a:ext>
            </a:extLst>
          </p:cNvPr>
          <p:cNvSpPr/>
          <p:nvPr/>
        </p:nvSpPr>
        <p:spPr>
          <a:xfrm>
            <a:off x="2788359" y="1030607"/>
            <a:ext cx="2660602" cy="5347060"/>
          </a:xfrm>
          <a:prstGeom prst="roundRect">
            <a:avLst>
              <a:gd name="adj" fmla="val 6081"/>
            </a:avLst>
          </a:prstGeom>
          <a:solidFill>
            <a:schemeClr val="accent1">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11" name="Rectangle: Rounded Corners 10">
            <a:extLst>
              <a:ext uri="{FF2B5EF4-FFF2-40B4-BE49-F238E27FC236}">
                <a16:creationId xmlns:a16="http://schemas.microsoft.com/office/drawing/2014/main" id="{F8312680-673D-4A24-862E-0C6B198FCCB3}"/>
              </a:ext>
            </a:extLst>
          </p:cNvPr>
          <p:cNvSpPr/>
          <p:nvPr/>
        </p:nvSpPr>
        <p:spPr>
          <a:xfrm>
            <a:off x="5207956" y="1025575"/>
            <a:ext cx="5343997" cy="5347060"/>
          </a:xfrm>
          <a:prstGeom prst="roundRect">
            <a:avLst>
              <a:gd name="adj" fmla="val 2872"/>
            </a:avLst>
          </a:prstGeom>
          <a:solidFill>
            <a:schemeClr val="accent1">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pic>
        <p:nvPicPr>
          <p:cNvPr id="13" name="Picture 12">
            <a:extLst>
              <a:ext uri="{FF2B5EF4-FFF2-40B4-BE49-F238E27FC236}">
                <a16:creationId xmlns:a16="http://schemas.microsoft.com/office/drawing/2014/main" id="{ED6B751E-7FF1-4FD9-8F3B-BD7E6971535E}"/>
              </a:ext>
            </a:extLst>
          </p:cNvPr>
          <p:cNvPicPr>
            <a:picLocks noChangeAspect="1"/>
          </p:cNvPicPr>
          <p:nvPr/>
        </p:nvPicPr>
        <p:blipFill rotWithShape="1">
          <a:blip r:embed="rId2">
            <a:extLst>
              <a:ext uri="{28A0092B-C50C-407E-A947-70E740481C1C}">
                <a14:useLocalDpi xmlns:a14="http://schemas.microsoft.com/office/drawing/2010/main" val="0"/>
              </a:ext>
            </a:extLst>
          </a:blip>
          <a:srcRect l="19492" t="16319" r="17158" b="14484"/>
          <a:stretch/>
        </p:blipFill>
        <p:spPr>
          <a:xfrm>
            <a:off x="848280" y="4151932"/>
            <a:ext cx="1569142" cy="1713986"/>
          </a:xfrm>
          <a:prstGeom prst="rect">
            <a:avLst/>
          </a:prstGeom>
        </p:spPr>
      </p:pic>
      <p:pic>
        <p:nvPicPr>
          <p:cNvPr id="14" name="Picture 2" descr="Azure Data Factory. Most analytics systems need to be able… | by Ayşegül  Yiğit | Plumbers Of Data Science | Medium">
            <a:extLst>
              <a:ext uri="{FF2B5EF4-FFF2-40B4-BE49-F238E27FC236}">
                <a16:creationId xmlns:a16="http://schemas.microsoft.com/office/drawing/2014/main" id="{C5BCB2EF-BD73-4192-A856-9C442F3C37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7524" y="4452979"/>
            <a:ext cx="1459548" cy="76345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File:Apache Sqoop logo.svg - Wikimedia Commons">
            <a:extLst>
              <a:ext uri="{FF2B5EF4-FFF2-40B4-BE49-F238E27FC236}">
                <a16:creationId xmlns:a16="http://schemas.microsoft.com/office/drawing/2014/main" id="{70F9B5A9-E30D-4704-BAB5-AD9EDCB6B0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5374" y="2668473"/>
            <a:ext cx="1449086" cy="370761"/>
          </a:xfrm>
          <a:prstGeom prst="rect">
            <a:avLst/>
          </a:prstGeom>
          <a:ln>
            <a:noFill/>
          </a:ln>
          <a:effectLst>
            <a:outerShdw blurRad="190500" algn="tl" rotWithShape="0">
              <a:srgbClr val="000000">
                <a:alpha val="0"/>
              </a:srgbClr>
            </a:outerShdw>
          </a:effectLst>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E87D025B-E385-4361-B46A-8664F0F784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902301"/>
            <a:ext cx="1301124" cy="650562"/>
          </a:xfrm>
          <a:prstGeom prst="rect">
            <a:avLst/>
          </a:prstGeom>
        </p:spPr>
      </p:pic>
      <p:pic>
        <p:nvPicPr>
          <p:cNvPr id="17" name="Picture 2" descr="Download Snowflake Computing Logo in SVG Vector or PNG File Format - Logo .wine">
            <a:extLst>
              <a:ext uri="{FF2B5EF4-FFF2-40B4-BE49-F238E27FC236}">
                <a16:creationId xmlns:a16="http://schemas.microsoft.com/office/drawing/2014/main" id="{E37E352C-8008-448C-A546-2D0D6832D0D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099" t="33898" r="9753" b="33926"/>
          <a:stretch/>
        </p:blipFill>
        <p:spPr bwMode="auto">
          <a:xfrm>
            <a:off x="5651893" y="5445765"/>
            <a:ext cx="2141295" cy="57308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2" descr="SAP + On-Prem &amp; Cloud Data Platforms | AecorSoft Data Integrator">
            <a:extLst>
              <a:ext uri="{FF2B5EF4-FFF2-40B4-BE49-F238E27FC236}">
                <a16:creationId xmlns:a16="http://schemas.microsoft.com/office/drawing/2014/main" id="{2A29F27A-0828-4D01-B2FB-CFA8E6ADFB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06504" y="4285855"/>
            <a:ext cx="1632075" cy="68833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9A147289-3E90-4040-8AE9-F072E05A9F3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37144" y="2570707"/>
            <a:ext cx="1633138" cy="85739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Power BI Logo, symbol, meaning, history, PNG, brand">
            <a:extLst>
              <a:ext uri="{FF2B5EF4-FFF2-40B4-BE49-F238E27FC236}">
                <a16:creationId xmlns:a16="http://schemas.microsoft.com/office/drawing/2014/main" id="{99221985-F1B1-4F17-B9F2-3F52DCEFFDE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30757" y="3148151"/>
            <a:ext cx="1897017" cy="1067072"/>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Microsoft Azure Synapse Cloud Migration | Next Pathway Inc.">
            <a:extLst>
              <a:ext uri="{FF2B5EF4-FFF2-40B4-BE49-F238E27FC236}">
                <a16:creationId xmlns:a16="http://schemas.microsoft.com/office/drawing/2014/main" id="{CCDCAE33-D9B0-4368-A59F-564C145A931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78874" y="5336324"/>
            <a:ext cx="1428750" cy="414858"/>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MySQL logo PNG transparent image download, size: 2400x1664px">
            <a:extLst>
              <a:ext uri="{FF2B5EF4-FFF2-40B4-BE49-F238E27FC236}">
                <a16:creationId xmlns:a16="http://schemas.microsoft.com/office/drawing/2014/main" id="{9642754E-2292-4261-97F6-EE01FF9A12C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0347" y="2043120"/>
            <a:ext cx="1803968" cy="125070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MySQL logo PNG transparent image download, size: 2400x1664px">
            <a:extLst>
              <a:ext uri="{FF2B5EF4-FFF2-40B4-BE49-F238E27FC236}">
                <a16:creationId xmlns:a16="http://schemas.microsoft.com/office/drawing/2014/main" id="{2B6E0F20-C870-4F8B-A412-A0A1F96E804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76128" y="1722756"/>
            <a:ext cx="1186567" cy="822656"/>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nector: Elbow 11">
            <a:extLst>
              <a:ext uri="{FF2B5EF4-FFF2-40B4-BE49-F238E27FC236}">
                <a16:creationId xmlns:a16="http://schemas.microsoft.com/office/drawing/2014/main" id="{EB8AF858-C023-429E-998D-883E677C1CCD}"/>
              </a:ext>
            </a:extLst>
          </p:cNvPr>
          <p:cNvCxnSpPr>
            <a:cxnSpLocks/>
            <a:stCxn id="14" idx="0"/>
            <a:endCxn id="19" idx="1"/>
          </p:cNvCxnSpPr>
          <p:nvPr/>
        </p:nvCxnSpPr>
        <p:spPr>
          <a:xfrm rot="16200000" flipH="1">
            <a:off x="4953378" y="3676898"/>
            <a:ext cx="177045" cy="1729206"/>
          </a:xfrm>
          <a:prstGeom prst="bentConnector4">
            <a:avLst>
              <a:gd name="adj1" fmla="val -212740"/>
              <a:gd name="adj2" fmla="val 64554"/>
            </a:avLst>
          </a:prstGeom>
          <a:ln w="190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07892382-FBE1-4D13-8F51-E9551CFE40C9}"/>
              </a:ext>
            </a:extLst>
          </p:cNvPr>
          <p:cNvCxnSpPr>
            <a:cxnSpLocks/>
            <a:stCxn id="13" idx="0"/>
            <a:endCxn id="14" idx="2"/>
          </p:cNvCxnSpPr>
          <p:nvPr/>
        </p:nvCxnSpPr>
        <p:spPr>
          <a:xfrm rot="16200000" flipH="1">
            <a:off x="2372822" y="3411960"/>
            <a:ext cx="1064503" cy="2544447"/>
          </a:xfrm>
          <a:prstGeom prst="bentConnector5">
            <a:avLst>
              <a:gd name="adj1" fmla="val -21475"/>
              <a:gd name="adj2" fmla="val 51077"/>
              <a:gd name="adj3" fmla="val 121475"/>
            </a:avLst>
          </a:prstGeom>
          <a:ln w="190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1B6265B0-4168-43C2-89D4-8E590C52B4C9}"/>
              </a:ext>
            </a:extLst>
          </p:cNvPr>
          <p:cNvCxnSpPr>
            <a:cxnSpLocks/>
            <a:stCxn id="15" idx="3"/>
            <a:endCxn id="16" idx="1"/>
          </p:cNvCxnSpPr>
          <p:nvPr/>
        </p:nvCxnSpPr>
        <p:spPr>
          <a:xfrm flipV="1">
            <a:off x="4894460" y="2227582"/>
            <a:ext cx="1201540" cy="626272"/>
          </a:xfrm>
          <a:prstGeom prst="bentConnector3">
            <a:avLst>
              <a:gd name="adj1" fmla="val 50000"/>
            </a:avLst>
          </a:prstGeom>
          <a:ln w="19050">
            <a:solidFill>
              <a:srgbClr val="8C3FC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9622D9B6-30F4-4633-B231-BC2A2F81DCEC}"/>
              </a:ext>
            </a:extLst>
          </p:cNvPr>
          <p:cNvCxnSpPr>
            <a:cxnSpLocks/>
            <a:stCxn id="13318" idx="0"/>
            <a:endCxn id="15" idx="0"/>
          </p:cNvCxnSpPr>
          <p:nvPr/>
        </p:nvCxnSpPr>
        <p:spPr>
          <a:xfrm rot="16200000" flipH="1">
            <a:off x="2463447" y="962003"/>
            <a:ext cx="625353" cy="2787586"/>
          </a:xfrm>
          <a:prstGeom prst="bentConnector3">
            <a:avLst>
              <a:gd name="adj1" fmla="val -19844"/>
            </a:avLst>
          </a:prstGeom>
          <a:ln w="19050">
            <a:solidFill>
              <a:srgbClr val="8C3FC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FE572674-C4BC-4E7F-B123-DE234FF973E6}"/>
              </a:ext>
            </a:extLst>
          </p:cNvPr>
          <p:cNvCxnSpPr>
            <a:cxnSpLocks/>
          </p:cNvCxnSpPr>
          <p:nvPr/>
        </p:nvCxnSpPr>
        <p:spPr>
          <a:xfrm rot="5400000" flipH="1" flipV="1">
            <a:off x="5931213" y="3274344"/>
            <a:ext cx="1171725" cy="640138"/>
          </a:xfrm>
          <a:prstGeom prst="bentConnector2">
            <a:avLst/>
          </a:prstGeom>
          <a:ln w="190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3D1DF9A1-AD2A-4A44-8870-A7C2BF451CE7}"/>
              </a:ext>
            </a:extLst>
          </p:cNvPr>
          <p:cNvCxnSpPr>
            <a:cxnSpLocks/>
            <a:stCxn id="19" idx="2"/>
            <a:endCxn id="17" idx="0"/>
          </p:cNvCxnSpPr>
          <p:nvPr/>
        </p:nvCxnSpPr>
        <p:spPr>
          <a:xfrm rot="5400000">
            <a:off x="6486756" y="5209978"/>
            <a:ext cx="471573" cy="1"/>
          </a:xfrm>
          <a:prstGeom prst="bentConnector3">
            <a:avLst>
              <a:gd name="adj1" fmla="val 50000"/>
            </a:avLst>
          </a:prstGeom>
          <a:ln w="190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020D4A36-4CF5-4AD5-81FB-569412EFA37C}"/>
              </a:ext>
            </a:extLst>
          </p:cNvPr>
          <p:cNvCxnSpPr>
            <a:cxnSpLocks/>
            <a:stCxn id="17" idx="2"/>
            <a:endCxn id="21" idx="2"/>
          </p:cNvCxnSpPr>
          <p:nvPr/>
        </p:nvCxnSpPr>
        <p:spPr>
          <a:xfrm rot="5400000" flipH="1" flipV="1">
            <a:off x="8049090" y="2888673"/>
            <a:ext cx="1803625" cy="4456725"/>
          </a:xfrm>
          <a:prstGeom prst="bentConnector3">
            <a:avLst>
              <a:gd name="adj1" fmla="val -12674"/>
            </a:avLst>
          </a:prstGeom>
          <a:ln w="190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AECDDDAB-99CE-4132-A31E-3CA98C78E4D0}"/>
              </a:ext>
            </a:extLst>
          </p:cNvPr>
          <p:cNvCxnSpPr>
            <a:cxnSpLocks/>
            <a:stCxn id="20" idx="2"/>
            <a:endCxn id="19" idx="0"/>
          </p:cNvCxnSpPr>
          <p:nvPr/>
        </p:nvCxnSpPr>
        <p:spPr>
          <a:xfrm rot="5400000">
            <a:off x="6759253" y="3391395"/>
            <a:ext cx="857750" cy="931171"/>
          </a:xfrm>
          <a:prstGeom prst="bentConnector3">
            <a:avLst>
              <a:gd name="adj1" fmla="val 50000"/>
            </a:avLst>
          </a:prstGeom>
          <a:ln w="190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EAD4A0D4-F056-4F9C-ACC2-864BFD9F424C}"/>
              </a:ext>
            </a:extLst>
          </p:cNvPr>
          <p:cNvCxnSpPr>
            <a:cxnSpLocks/>
            <a:endCxn id="13316" idx="1"/>
          </p:cNvCxnSpPr>
          <p:nvPr/>
        </p:nvCxnSpPr>
        <p:spPr>
          <a:xfrm>
            <a:off x="7538579" y="4792915"/>
            <a:ext cx="1140295" cy="750838"/>
          </a:xfrm>
          <a:prstGeom prst="bentConnector3">
            <a:avLst>
              <a:gd name="adj1" fmla="val 50000"/>
            </a:avLst>
          </a:prstGeom>
          <a:ln w="190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0DCB51D6-AC65-41D8-9FAB-B9A009F806E5}"/>
              </a:ext>
            </a:extLst>
          </p:cNvPr>
          <p:cNvCxnSpPr>
            <a:cxnSpLocks/>
            <a:stCxn id="16" idx="0"/>
          </p:cNvCxnSpPr>
          <p:nvPr/>
        </p:nvCxnSpPr>
        <p:spPr>
          <a:xfrm rot="16200000" flipH="1">
            <a:off x="7740937" y="907926"/>
            <a:ext cx="140818" cy="2129568"/>
          </a:xfrm>
          <a:prstGeom prst="bentConnector4">
            <a:avLst>
              <a:gd name="adj1" fmla="val -90909"/>
              <a:gd name="adj2" fmla="val 48529"/>
            </a:avLst>
          </a:prstGeom>
          <a:ln w="19050">
            <a:solidFill>
              <a:srgbClr val="8C3FC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E045165B-8375-4ADE-9214-FB75760F6BEC}"/>
              </a:ext>
            </a:extLst>
          </p:cNvPr>
          <p:cNvCxnSpPr>
            <a:cxnSpLocks/>
            <a:stCxn id="24" idx="2"/>
            <a:endCxn id="21" idx="0"/>
          </p:cNvCxnSpPr>
          <p:nvPr/>
        </p:nvCxnSpPr>
        <p:spPr>
          <a:xfrm rot="16200000" flipH="1">
            <a:off x="10022970" y="1991854"/>
            <a:ext cx="602739" cy="1709854"/>
          </a:xfrm>
          <a:prstGeom prst="bentConnector3">
            <a:avLst>
              <a:gd name="adj1" fmla="val 50000"/>
            </a:avLst>
          </a:prstGeom>
          <a:ln w="19050">
            <a:solidFill>
              <a:srgbClr val="8C3FC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963F7092-26DD-4D10-90E5-C5A8533C8D71}"/>
              </a:ext>
            </a:extLst>
          </p:cNvPr>
          <p:cNvCxnSpPr>
            <a:cxnSpLocks/>
            <a:stCxn id="13316" idx="0"/>
          </p:cNvCxnSpPr>
          <p:nvPr/>
        </p:nvCxnSpPr>
        <p:spPr>
          <a:xfrm rot="5400000" flipH="1" flipV="1">
            <a:off x="9443842" y="4120539"/>
            <a:ext cx="1165192" cy="1266378"/>
          </a:xfrm>
          <a:prstGeom prst="bentConnector2">
            <a:avLst/>
          </a:prstGeom>
          <a:ln w="190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33" name="Picture 132">
            <a:extLst>
              <a:ext uri="{FF2B5EF4-FFF2-40B4-BE49-F238E27FC236}">
                <a16:creationId xmlns:a16="http://schemas.microsoft.com/office/drawing/2014/main" id="{DFC855A1-A095-4D36-B171-9506DB7BA509}"/>
              </a:ext>
            </a:extLst>
          </p:cNvPr>
          <p:cNvPicPr>
            <a:picLocks noChangeAspect="1"/>
          </p:cNvPicPr>
          <p:nvPr/>
        </p:nvPicPr>
        <p:blipFill rotWithShape="1">
          <a:blip r:embed="rId2">
            <a:extLst>
              <a:ext uri="{28A0092B-C50C-407E-A947-70E740481C1C}">
                <a14:useLocalDpi xmlns:a14="http://schemas.microsoft.com/office/drawing/2010/main" val="0"/>
              </a:ext>
            </a:extLst>
          </a:blip>
          <a:srcRect l="19492" t="16319" r="17158" b="14484"/>
          <a:stretch/>
        </p:blipFill>
        <p:spPr>
          <a:xfrm>
            <a:off x="8491316" y="3279108"/>
            <a:ext cx="753136" cy="822656"/>
          </a:xfrm>
          <a:prstGeom prst="rect">
            <a:avLst/>
          </a:prstGeom>
        </p:spPr>
      </p:pic>
      <p:cxnSp>
        <p:nvCxnSpPr>
          <p:cNvPr id="134" name="Connector: Elbow 133">
            <a:extLst>
              <a:ext uri="{FF2B5EF4-FFF2-40B4-BE49-F238E27FC236}">
                <a16:creationId xmlns:a16="http://schemas.microsoft.com/office/drawing/2014/main" id="{78BF63AA-63EC-4DF5-A2CB-6C09A6CD14A4}"/>
              </a:ext>
            </a:extLst>
          </p:cNvPr>
          <p:cNvCxnSpPr>
            <a:cxnSpLocks/>
          </p:cNvCxnSpPr>
          <p:nvPr/>
        </p:nvCxnSpPr>
        <p:spPr>
          <a:xfrm rot="16200000" flipH="1">
            <a:off x="7932070" y="2330176"/>
            <a:ext cx="708401" cy="1214171"/>
          </a:xfrm>
          <a:prstGeom prst="bentConnector3">
            <a:avLst>
              <a:gd name="adj1" fmla="val 922"/>
            </a:avLst>
          </a:prstGeom>
          <a:ln w="190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2" name="Connector: Elbow 201">
            <a:extLst>
              <a:ext uri="{FF2B5EF4-FFF2-40B4-BE49-F238E27FC236}">
                <a16:creationId xmlns:a16="http://schemas.microsoft.com/office/drawing/2014/main" id="{EE214C2C-B5DC-47F4-A338-EC9A2720663F}"/>
              </a:ext>
            </a:extLst>
          </p:cNvPr>
          <p:cNvCxnSpPr>
            <a:cxnSpLocks/>
          </p:cNvCxnSpPr>
          <p:nvPr/>
        </p:nvCxnSpPr>
        <p:spPr>
          <a:xfrm flipV="1">
            <a:off x="9307884" y="3415266"/>
            <a:ext cx="1709021" cy="266421"/>
          </a:xfrm>
          <a:prstGeom prst="bentConnector3">
            <a:avLst>
              <a:gd name="adj1" fmla="val 50000"/>
            </a:avLst>
          </a:prstGeom>
          <a:ln w="190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97" name="Picture 10" descr="Number 2 - Free education icons">
            <a:extLst>
              <a:ext uri="{FF2B5EF4-FFF2-40B4-BE49-F238E27FC236}">
                <a16:creationId xmlns:a16="http://schemas.microsoft.com/office/drawing/2014/main" id="{A3B42A23-A877-4BB8-A19B-5B638610EAD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30525" y="3608619"/>
            <a:ext cx="228518" cy="228518"/>
          </a:xfrm>
          <a:prstGeom prst="rect">
            <a:avLst/>
          </a:prstGeom>
          <a:noFill/>
          <a:extLst>
            <a:ext uri="{909E8E84-426E-40DD-AFC4-6F175D3DCCD1}">
              <a14:hiddenFill xmlns:a14="http://schemas.microsoft.com/office/drawing/2010/main">
                <a:solidFill>
                  <a:srgbClr val="FFFFFF"/>
                </a:solidFill>
              </a14:hiddenFill>
            </a:ext>
          </a:extLst>
        </p:spPr>
      </p:pic>
      <p:pic>
        <p:nvPicPr>
          <p:cNvPr id="234" name="Picture 10" descr="Number 2 - Free education icons">
            <a:extLst>
              <a:ext uri="{FF2B5EF4-FFF2-40B4-BE49-F238E27FC236}">
                <a16:creationId xmlns:a16="http://schemas.microsoft.com/office/drawing/2014/main" id="{5E0CBF74-9AB4-4460-A59B-67A5D864D32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03932" y="3752308"/>
            <a:ext cx="228518" cy="228518"/>
          </a:xfrm>
          <a:prstGeom prst="rect">
            <a:avLst/>
          </a:prstGeom>
          <a:noFill/>
          <a:extLst>
            <a:ext uri="{909E8E84-426E-40DD-AFC4-6F175D3DCCD1}">
              <a14:hiddenFill xmlns:a14="http://schemas.microsoft.com/office/drawing/2010/main">
                <a:solidFill>
                  <a:srgbClr val="FFFFFF"/>
                </a:solidFill>
              </a14:hiddenFill>
            </a:ext>
          </a:extLst>
        </p:spPr>
      </p:pic>
      <p:pic>
        <p:nvPicPr>
          <p:cNvPr id="235" name="Picture 10" descr="Number 2 - Free education icons">
            <a:extLst>
              <a:ext uri="{FF2B5EF4-FFF2-40B4-BE49-F238E27FC236}">
                <a16:creationId xmlns:a16="http://schemas.microsoft.com/office/drawing/2014/main" id="{3D9791FD-7459-4B55-BEF8-215BA78E979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65003" y="2712856"/>
            <a:ext cx="228518" cy="228518"/>
          </a:xfrm>
          <a:prstGeom prst="rect">
            <a:avLst/>
          </a:prstGeom>
          <a:noFill/>
          <a:extLst>
            <a:ext uri="{909E8E84-426E-40DD-AFC4-6F175D3DCCD1}">
              <a14:hiddenFill xmlns:a14="http://schemas.microsoft.com/office/drawing/2010/main">
                <a:solidFill>
                  <a:srgbClr val="FFFFFF"/>
                </a:solidFill>
              </a14:hiddenFill>
            </a:ext>
          </a:extLst>
        </p:spPr>
      </p:pic>
      <p:pic>
        <p:nvPicPr>
          <p:cNvPr id="236" name="Picture 10" descr="Number 2 - Free education icons">
            <a:extLst>
              <a:ext uri="{FF2B5EF4-FFF2-40B4-BE49-F238E27FC236}">
                <a16:creationId xmlns:a16="http://schemas.microsoft.com/office/drawing/2014/main" id="{F61BB5C3-1FF7-44FF-B1EB-525D9A1F194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40158" y="2706204"/>
            <a:ext cx="228518" cy="228518"/>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10" descr="Number 2 - Free education icons">
            <a:extLst>
              <a:ext uri="{FF2B5EF4-FFF2-40B4-BE49-F238E27FC236}">
                <a16:creationId xmlns:a16="http://schemas.microsoft.com/office/drawing/2014/main" id="{6E35DCA1-D4FF-49E0-A5D2-5AA58C05338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23084" y="3395847"/>
            <a:ext cx="228518" cy="228518"/>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16" descr="File:Eo circle red white number-3.svg - Wikimedia Commons">
            <a:extLst>
              <a:ext uri="{FF2B5EF4-FFF2-40B4-BE49-F238E27FC236}">
                <a16:creationId xmlns:a16="http://schemas.microsoft.com/office/drawing/2014/main" id="{1D8E7660-F497-445B-84D1-7AB935498A7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55537" y="3541564"/>
            <a:ext cx="251869" cy="251869"/>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16" descr="File:Eo circle red white number-3.svg - Wikimedia Commons">
            <a:extLst>
              <a:ext uri="{FF2B5EF4-FFF2-40B4-BE49-F238E27FC236}">
                <a16:creationId xmlns:a16="http://schemas.microsoft.com/office/drawing/2014/main" id="{B3C42622-CFCB-4ADF-9FEC-1598D8B2D5D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98130" y="4850972"/>
            <a:ext cx="246943" cy="246943"/>
          </a:xfrm>
          <a:prstGeom prst="rect">
            <a:avLst/>
          </a:prstGeom>
          <a:noFill/>
          <a:extLst>
            <a:ext uri="{909E8E84-426E-40DD-AFC4-6F175D3DCCD1}">
              <a14:hiddenFill xmlns:a14="http://schemas.microsoft.com/office/drawing/2010/main">
                <a:solidFill>
                  <a:srgbClr val="FFFFFF"/>
                </a:solidFill>
              </a14:hiddenFill>
            </a:ext>
          </a:extLst>
        </p:spPr>
      </p:pic>
      <p:pic>
        <p:nvPicPr>
          <p:cNvPr id="246" name="Picture 16" descr="File:Eo circle red white number-3.svg - Wikimedia Commons">
            <a:extLst>
              <a:ext uri="{FF2B5EF4-FFF2-40B4-BE49-F238E27FC236}">
                <a16:creationId xmlns:a16="http://schemas.microsoft.com/office/drawing/2014/main" id="{CDB192EB-E358-43D7-A4C9-78EDA36950D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54415" y="4233531"/>
            <a:ext cx="248928" cy="248928"/>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18" descr="File:Icon 4 yellow.svg - Wikimedia Commons">
            <a:extLst>
              <a:ext uri="{FF2B5EF4-FFF2-40B4-BE49-F238E27FC236}">
                <a16:creationId xmlns:a16="http://schemas.microsoft.com/office/drawing/2014/main" id="{5E103D42-ED25-42F4-A0FB-DC18E78DBF3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56356" y="5059194"/>
            <a:ext cx="212646" cy="212646"/>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18" descr="File:Icon 4 yellow.svg - Wikimedia Commons">
            <a:extLst>
              <a:ext uri="{FF2B5EF4-FFF2-40B4-BE49-F238E27FC236}">
                <a16:creationId xmlns:a16="http://schemas.microsoft.com/office/drawing/2014/main" id="{5BC46C51-2D4C-4350-B831-194E13F2B04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865450" y="5933593"/>
            <a:ext cx="215278" cy="215278"/>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2" descr="circle number 1&quot; Icon - Download for free – Iconduck">
            <a:extLst>
              <a:ext uri="{FF2B5EF4-FFF2-40B4-BE49-F238E27FC236}">
                <a16:creationId xmlns:a16="http://schemas.microsoft.com/office/drawing/2014/main" id="{F01EC3E9-8FCC-47C1-87CC-0621883A53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91518" y="1609200"/>
            <a:ext cx="227111" cy="227111"/>
          </a:xfrm>
          <a:prstGeom prst="rect">
            <a:avLst/>
          </a:prstGeom>
          <a:noFill/>
          <a:extLst>
            <a:ext uri="{909E8E84-426E-40DD-AFC4-6F175D3DCCD1}">
              <a14:hiddenFill xmlns:a14="http://schemas.microsoft.com/office/drawing/2010/main">
                <a:solidFill>
                  <a:srgbClr val="FFFFFF"/>
                </a:solidFill>
              </a14:hiddenFill>
            </a:ext>
          </a:extLst>
        </p:spPr>
      </p:pic>
      <p:pic>
        <p:nvPicPr>
          <p:cNvPr id="254" name="Picture 22" descr="circle number 1&quot; Icon - Download for free – Iconduck">
            <a:extLst>
              <a:ext uri="{FF2B5EF4-FFF2-40B4-BE49-F238E27FC236}">
                <a16:creationId xmlns:a16="http://schemas.microsoft.com/office/drawing/2014/main" id="{5A797D44-CF14-437C-A9BE-CB5E86FF145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216427" y="2355796"/>
            <a:ext cx="227111" cy="227111"/>
          </a:xfrm>
          <a:prstGeom prst="rect">
            <a:avLst/>
          </a:prstGeom>
          <a:noFill/>
          <a:extLst>
            <a:ext uri="{909E8E84-426E-40DD-AFC4-6F175D3DCCD1}">
              <a14:hiddenFill xmlns:a14="http://schemas.microsoft.com/office/drawing/2010/main">
                <a:solidFill>
                  <a:srgbClr val="FFFFFF"/>
                </a:solidFill>
              </a14:hiddenFill>
            </a:ext>
          </a:extLst>
        </p:spPr>
      </p:pic>
      <p:pic>
        <p:nvPicPr>
          <p:cNvPr id="255" name="Picture 22" descr="circle number 1&quot; Icon - Download for free – Iconduck">
            <a:extLst>
              <a:ext uri="{FF2B5EF4-FFF2-40B4-BE49-F238E27FC236}">
                <a16:creationId xmlns:a16="http://schemas.microsoft.com/office/drawing/2014/main" id="{8B7DFFD0-4355-470E-8361-7EBA713928D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062795" y="1752513"/>
            <a:ext cx="227111" cy="227111"/>
          </a:xfrm>
          <a:prstGeom prst="rect">
            <a:avLst/>
          </a:prstGeom>
          <a:noFill/>
          <a:extLst>
            <a:ext uri="{909E8E84-426E-40DD-AFC4-6F175D3DCCD1}">
              <a14:hiddenFill xmlns:a14="http://schemas.microsoft.com/office/drawing/2010/main">
                <a:solidFill>
                  <a:srgbClr val="FFFFFF"/>
                </a:solidFill>
              </a14:hiddenFill>
            </a:ext>
          </a:extLst>
        </p:spPr>
      </p:pic>
      <p:pic>
        <p:nvPicPr>
          <p:cNvPr id="256" name="Picture 22" descr="circle number 1&quot; Icon - Download for free – Iconduck">
            <a:extLst>
              <a:ext uri="{FF2B5EF4-FFF2-40B4-BE49-F238E27FC236}">
                <a16:creationId xmlns:a16="http://schemas.microsoft.com/office/drawing/2014/main" id="{572E51FD-F8A5-4175-83E8-593268EC0A2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33313" y="2457151"/>
            <a:ext cx="227111" cy="227111"/>
          </a:xfrm>
          <a:prstGeom prst="rect">
            <a:avLst/>
          </a:prstGeom>
          <a:noFill/>
          <a:extLst>
            <a:ext uri="{909E8E84-426E-40DD-AFC4-6F175D3DCCD1}">
              <a14:hiddenFill xmlns:a14="http://schemas.microsoft.com/office/drawing/2010/main">
                <a:solidFill>
                  <a:srgbClr val="FFFFFF"/>
                </a:solidFill>
              </a14:hiddenFill>
            </a:ext>
          </a:extLst>
        </p:spPr>
      </p:pic>
      <p:sp>
        <p:nvSpPr>
          <p:cNvPr id="257" name="TextBox 256">
            <a:extLst>
              <a:ext uri="{FF2B5EF4-FFF2-40B4-BE49-F238E27FC236}">
                <a16:creationId xmlns:a16="http://schemas.microsoft.com/office/drawing/2014/main" id="{641D2D42-5A7E-4553-AD0F-49CAEC243E39}"/>
              </a:ext>
            </a:extLst>
          </p:cNvPr>
          <p:cNvSpPr txBox="1"/>
          <p:nvPr/>
        </p:nvSpPr>
        <p:spPr>
          <a:xfrm>
            <a:off x="1059891" y="1130313"/>
            <a:ext cx="1135183" cy="369332"/>
          </a:xfrm>
          <a:prstGeom prst="rect">
            <a:avLst/>
          </a:prstGeom>
          <a:noFill/>
        </p:spPr>
        <p:txBody>
          <a:bodyPr wrap="square">
            <a:spAutoFit/>
          </a:bodyPr>
          <a:lstStyle/>
          <a:p>
            <a:r>
              <a:rPr lang="en-US" dirty="0">
                <a:latin typeface="Bahnschrift" panose="020B0502040204020203" pitchFamily="34" charset="0"/>
              </a:rPr>
              <a:t>SOURCE</a:t>
            </a:r>
          </a:p>
        </p:txBody>
      </p:sp>
      <p:sp>
        <p:nvSpPr>
          <p:cNvPr id="258" name="TextBox 257">
            <a:extLst>
              <a:ext uri="{FF2B5EF4-FFF2-40B4-BE49-F238E27FC236}">
                <a16:creationId xmlns:a16="http://schemas.microsoft.com/office/drawing/2014/main" id="{76D309EB-4DFC-4916-9762-B25892279CFC}"/>
              </a:ext>
            </a:extLst>
          </p:cNvPr>
          <p:cNvSpPr txBox="1"/>
          <p:nvPr/>
        </p:nvSpPr>
        <p:spPr>
          <a:xfrm>
            <a:off x="3184898" y="1133565"/>
            <a:ext cx="2006462" cy="369332"/>
          </a:xfrm>
          <a:prstGeom prst="rect">
            <a:avLst/>
          </a:prstGeom>
          <a:noFill/>
        </p:spPr>
        <p:txBody>
          <a:bodyPr wrap="square">
            <a:spAutoFit/>
          </a:bodyPr>
          <a:lstStyle/>
          <a:p>
            <a:r>
              <a:rPr lang="en-US" dirty="0">
                <a:latin typeface="Bahnschrift" panose="020B0502040204020203" pitchFamily="34" charset="0"/>
              </a:rPr>
              <a:t>DATA INGESTION</a:t>
            </a:r>
          </a:p>
        </p:txBody>
      </p:sp>
      <p:sp>
        <p:nvSpPr>
          <p:cNvPr id="259" name="TextBox 258">
            <a:extLst>
              <a:ext uri="{FF2B5EF4-FFF2-40B4-BE49-F238E27FC236}">
                <a16:creationId xmlns:a16="http://schemas.microsoft.com/office/drawing/2014/main" id="{9C202B7E-E2D2-40DB-873B-0981F9FBCE38}"/>
              </a:ext>
            </a:extLst>
          </p:cNvPr>
          <p:cNvSpPr txBox="1"/>
          <p:nvPr/>
        </p:nvSpPr>
        <p:spPr>
          <a:xfrm>
            <a:off x="6623056" y="1134635"/>
            <a:ext cx="3155679" cy="369332"/>
          </a:xfrm>
          <a:prstGeom prst="rect">
            <a:avLst/>
          </a:prstGeom>
          <a:noFill/>
        </p:spPr>
        <p:txBody>
          <a:bodyPr wrap="square">
            <a:spAutoFit/>
          </a:bodyPr>
          <a:lstStyle/>
          <a:p>
            <a:r>
              <a:rPr lang="en-US" dirty="0">
                <a:latin typeface="Bahnschrift" panose="020B0502040204020203" pitchFamily="34" charset="0"/>
              </a:rPr>
              <a:t>DATA STORAGE &amp; ANALYSIS</a:t>
            </a:r>
          </a:p>
        </p:txBody>
      </p:sp>
      <p:sp>
        <p:nvSpPr>
          <p:cNvPr id="260" name="TextBox 259">
            <a:extLst>
              <a:ext uri="{FF2B5EF4-FFF2-40B4-BE49-F238E27FC236}">
                <a16:creationId xmlns:a16="http://schemas.microsoft.com/office/drawing/2014/main" id="{78E404DD-F4A6-49C5-9B88-5CEAB455F207}"/>
              </a:ext>
            </a:extLst>
          </p:cNvPr>
          <p:cNvSpPr txBox="1"/>
          <p:nvPr/>
        </p:nvSpPr>
        <p:spPr>
          <a:xfrm>
            <a:off x="10311657" y="1132228"/>
            <a:ext cx="1790985" cy="369332"/>
          </a:xfrm>
          <a:prstGeom prst="rect">
            <a:avLst/>
          </a:prstGeom>
          <a:noFill/>
        </p:spPr>
        <p:txBody>
          <a:bodyPr wrap="square">
            <a:spAutoFit/>
          </a:bodyPr>
          <a:lstStyle/>
          <a:p>
            <a:r>
              <a:rPr lang="en-US" dirty="0">
                <a:latin typeface="Bahnschrift" panose="020B0502040204020203" pitchFamily="34" charset="0"/>
              </a:rPr>
              <a:t>VISUALIZATION</a:t>
            </a:r>
          </a:p>
        </p:txBody>
      </p:sp>
      <p:pic>
        <p:nvPicPr>
          <p:cNvPr id="51" name="Picture 22" descr="circle number 1&quot; Icon - Download for free – Iconduck">
            <a:extLst>
              <a:ext uri="{FF2B5EF4-FFF2-40B4-BE49-F238E27FC236}">
                <a16:creationId xmlns:a16="http://schemas.microsoft.com/office/drawing/2014/main" id="{C8F5F969-441D-4B8A-A2DE-0D5249DB0E2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934201" y="6521600"/>
            <a:ext cx="227111" cy="227111"/>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Rounded Corners 53">
            <a:extLst>
              <a:ext uri="{FF2B5EF4-FFF2-40B4-BE49-F238E27FC236}">
                <a16:creationId xmlns:a16="http://schemas.microsoft.com/office/drawing/2014/main" id="{FCEC6105-BFBE-44BE-9A27-EA3249948A55}"/>
              </a:ext>
            </a:extLst>
          </p:cNvPr>
          <p:cNvSpPr/>
          <p:nvPr/>
        </p:nvSpPr>
        <p:spPr>
          <a:xfrm>
            <a:off x="6216069" y="6427452"/>
            <a:ext cx="1583314" cy="384196"/>
          </a:xfrm>
          <a:prstGeom prst="roundRect">
            <a:avLst/>
          </a:prstGeom>
          <a:solidFill>
            <a:schemeClr val="accent5">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r>
              <a:rPr lang="en-US" sz="1600" dirty="0">
                <a:solidFill>
                  <a:schemeClr val="tx1"/>
                </a:solidFill>
                <a:latin typeface="Bahnschrift" panose="020B0502040204020203" pitchFamily="34" charset="0"/>
              </a:rPr>
              <a:t>DATAFRAME</a:t>
            </a:r>
            <a:endParaRPr lang="en-IN" sz="1600" dirty="0">
              <a:solidFill>
                <a:schemeClr val="tx1"/>
              </a:solidFill>
              <a:latin typeface="Bahnschrift" panose="020B0502040204020203" pitchFamily="34" charset="0"/>
            </a:endParaRPr>
          </a:p>
        </p:txBody>
      </p:sp>
      <p:pic>
        <p:nvPicPr>
          <p:cNvPr id="58" name="Picture 10" descr="Number 2 - Free education icons">
            <a:extLst>
              <a:ext uri="{FF2B5EF4-FFF2-40B4-BE49-F238E27FC236}">
                <a16:creationId xmlns:a16="http://schemas.microsoft.com/office/drawing/2014/main" id="{1EC8CEC4-0FDB-4E70-A28B-59BAD60B5F0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50096" y="6521600"/>
            <a:ext cx="228518" cy="228518"/>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Rounded Corners 58">
            <a:extLst>
              <a:ext uri="{FF2B5EF4-FFF2-40B4-BE49-F238E27FC236}">
                <a16:creationId xmlns:a16="http://schemas.microsoft.com/office/drawing/2014/main" id="{0E77EE9E-9118-4175-BCEA-8908A15D81E1}"/>
              </a:ext>
            </a:extLst>
          </p:cNvPr>
          <p:cNvSpPr/>
          <p:nvPr/>
        </p:nvSpPr>
        <p:spPr>
          <a:xfrm>
            <a:off x="8255736" y="6436622"/>
            <a:ext cx="915845" cy="384196"/>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r>
              <a:rPr lang="en-US" sz="1600" dirty="0">
                <a:solidFill>
                  <a:schemeClr val="tx1"/>
                </a:solidFill>
                <a:latin typeface="Bahnschrift" panose="020B0502040204020203" pitchFamily="34" charset="0"/>
              </a:rPr>
              <a:t>RDD</a:t>
            </a:r>
            <a:endParaRPr lang="en-IN" sz="1600" dirty="0">
              <a:solidFill>
                <a:schemeClr val="tx1"/>
              </a:solidFill>
              <a:latin typeface="Bahnschrift" panose="020B0502040204020203" pitchFamily="34" charset="0"/>
            </a:endParaRPr>
          </a:p>
        </p:txBody>
      </p:sp>
      <p:pic>
        <p:nvPicPr>
          <p:cNvPr id="60" name="Picture 16" descr="File:Eo circle red white number-3.svg - Wikimedia Commons">
            <a:extLst>
              <a:ext uri="{FF2B5EF4-FFF2-40B4-BE49-F238E27FC236}">
                <a16:creationId xmlns:a16="http://schemas.microsoft.com/office/drawing/2014/main" id="{4F875B40-4398-4EBF-B57D-34D3E1F2AFD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56742" y="6512673"/>
            <a:ext cx="246943" cy="246943"/>
          </a:xfrm>
          <a:prstGeom prst="rect">
            <a:avLst/>
          </a:prstGeom>
          <a:noFill/>
          <a:extLst>
            <a:ext uri="{909E8E84-426E-40DD-AFC4-6F175D3DCCD1}">
              <a14:hiddenFill xmlns:a14="http://schemas.microsoft.com/office/drawing/2010/main">
                <a:solidFill>
                  <a:srgbClr val="FFFFFF"/>
                </a:solidFill>
              </a14:hiddenFill>
            </a:ext>
          </a:extLst>
        </p:spPr>
      </p:pic>
      <p:sp>
        <p:nvSpPr>
          <p:cNvPr id="61" name="Rectangle: Rounded Corners 60">
            <a:extLst>
              <a:ext uri="{FF2B5EF4-FFF2-40B4-BE49-F238E27FC236}">
                <a16:creationId xmlns:a16="http://schemas.microsoft.com/office/drawing/2014/main" id="{BB1BF3A2-0AE0-48AC-A56A-080F13A47AC1}"/>
              </a:ext>
            </a:extLst>
          </p:cNvPr>
          <p:cNvSpPr/>
          <p:nvPr/>
        </p:nvSpPr>
        <p:spPr>
          <a:xfrm>
            <a:off x="9680177" y="6421770"/>
            <a:ext cx="1646109" cy="384196"/>
          </a:xfrm>
          <a:prstGeom prst="round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r>
              <a:rPr lang="en-US" sz="1600" dirty="0">
                <a:solidFill>
                  <a:schemeClr val="tx1"/>
                </a:solidFill>
                <a:latin typeface="Bahnschrift" panose="020B0502040204020203" pitchFamily="34" charset="0"/>
              </a:rPr>
              <a:t>SNOWFLAKE</a:t>
            </a:r>
            <a:endParaRPr lang="en-IN" sz="1600" dirty="0">
              <a:solidFill>
                <a:schemeClr val="tx1"/>
              </a:solidFill>
              <a:latin typeface="Bahnschrift" panose="020B0502040204020203" pitchFamily="34" charset="0"/>
            </a:endParaRPr>
          </a:p>
        </p:txBody>
      </p:sp>
      <p:pic>
        <p:nvPicPr>
          <p:cNvPr id="63" name="Picture 18" descr="File:Icon 4 yellow.svg - Wikimedia Commons">
            <a:extLst>
              <a:ext uri="{FF2B5EF4-FFF2-40B4-BE49-F238E27FC236}">
                <a16:creationId xmlns:a16="http://schemas.microsoft.com/office/drawing/2014/main" id="{D413D060-D69F-4F5F-8F5B-1A79E9D6413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61545" y="6511159"/>
            <a:ext cx="215278" cy="215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819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300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1000"/>
                                        <p:tgtEl>
                                          <p:spTgt spid="38"/>
                                        </p:tgtEl>
                                      </p:cBhvr>
                                    </p:animEffect>
                                  </p:childTnLst>
                                </p:cTn>
                              </p:par>
                              <p:par>
                                <p:cTn id="8" presetID="22" presetClass="entr" presetSubtype="8" repeatCount="300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1000"/>
                                        <p:tgtEl>
                                          <p:spTgt spid="35"/>
                                        </p:tgtEl>
                                      </p:cBhvr>
                                    </p:animEffect>
                                  </p:childTnLst>
                                </p:cTn>
                              </p:par>
                              <p:par>
                                <p:cTn id="11" presetID="22" presetClass="entr" presetSubtype="8" repeatCount="3000" fill="hold" nodeType="with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wipe(left)">
                                      <p:cBhvr>
                                        <p:cTn id="13" dur="1000"/>
                                        <p:tgtEl>
                                          <p:spTgt spid="105"/>
                                        </p:tgtEl>
                                      </p:cBhvr>
                                    </p:animEffect>
                                  </p:childTnLst>
                                </p:cTn>
                              </p:par>
                              <p:par>
                                <p:cTn id="14" presetID="22" presetClass="entr" presetSubtype="8" repeatCount="3000" fill="hold" nodeType="withEffect">
                                  <p:stCondLst>
                                    <p:cond delay="0"/>
                                  </p:stCondLst>
                                  <p:childTnLst>
                                    <p:set>
                                      <p:cBhvr>
                                        <p:cTn id="15" dur="1" fill="hold">
                                          <p:stCondLst>
                                            <p:cond delay="0"/>
                                          </p:stCondLst>
                                        </p:cTn>
                                        <p:tgtEl>
                                          <p:spTgt spid="108"/>
                                        </p:tgtEl>
                                        <p:attrNameLst>
                                          <p:attrName>style.visibility</p:attrName>
                                        </p:attrNameLst>
                                      </p:cBhvr>
                                      <p:to>
                                        <p:strVal val="visible"/>
                                      </p:to>
                                    </p:set>
                                    <p:animEffect transition="in" filter="wipe(left)">
                                      <p:cBhvr>
                                        <p:cTn id="16" dur="1000"/>
                                        <p:tgtEl>
                                          <p:spTgt spid="108"/>
                                        </p:tgtEl>
                                      </p:cBhvr>
                                    </p:animEffect>
                                  </p:childTnLst>
                                </p:cTn>
                              </p:par>
                            </p:childTnLst>
                          </p:cTn>
                        </p:par>
                        <p:par>
                          <p:cTn id="17" fill="hold">
                            <p:stCondLst>
                              <p:cond delay="3000"/>
                            </p:stCondLst>
                            <p:childTnLst>
                              <p:par>
                                <p:cTn id="18" presetID="22" presetClass="entr" presetSubtype="8" repeatCount="2000" fill="hold"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left)">
                                      <p:cBhvr>
                                        <p:cTn id="20" dur="1000"/>
                                        <p:tgtEl>
                                          <p:spTgt spid="32"/>
                                        </p:tgtEl>
                                      </p:cBhvr>
                                    </p:animEffect>
                                  </p:childTnLst>
                                </p:cTn>
                              </p:par>
                            </p:childTnLst>
                          </p:cTn>
                        </p:par>
                        <p:par>
                          <p:cTn id="21" fill="hold">
                            <p:stCondLst>
                              <p:cond delay="5000"/>
                            </p:stCondLst>
                            <p:childTnLst>
                              <p:par>
                                <p:cTn id="22" presetID="22" presetClass="entr" presetSubtype="8" repeatCount="2000"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1000"/>
                                        <p:tgtEl>
                                          <p:spTgt spid="12"/>
                                        </p:tgtEl>
                                      </p:cBhvr>
                                    </p:animEffect>
                                  </p:childTnLst>
                                </p:cTn>
                              </p:par>
                            </p:childTnLst>
                          </p:cTn>
                        </p:par>
                        <p:par>
                          <p:cTn id="25" fill="hold">
                            <p:stCondLst>
                              <p:cond delay="7000"/>
                            </p:stCondLst>
                            <p:childTnLst>
                              <p:par>
                                <p:cTn id="26" presetID="22" presetClass="entr" presetSubtype="8" repeatCount="2000" fill="hold" nodeType="after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left)">
                                      <p:cBhvr>
                                        <p:cTn id="28" dur="1000"/>
                                        <p:tgtEl>
                                          <p:spTgt spid="46"/>
                                        </p:tgtEl>
                                      </p:cBhvr>
                                    </p:animEffect>
                                  </p:childTnLst>
                                </p:cTn>
                              </p:par>
                            </p:childTnLst>
                          </p:cTn>
                        </p:par>
                        <p:par>
                          <p:cTn id="29" fill="hold">
                            <p:stCondLst>
                              <p:cond delay="9000"/>
                            </p:stCondLst>
                            <p:childTnLst>
                              <p:par>
                                <p:cTn id="30" presetID="22" presetClass="entr" presetSubtype="8" repeatCount="2000" fill="hold" nodeType="afterEffect">
                                  <p:stCondLst>
                                    <p:cond delay="0"/>
                                  </p:stCondLst>
                                  <p:childTnLst>
                                    <p:set>
                                      <p:cBhvr>
                                        <p:cTn id="31" dur="1" fill="hold">
                                          <p:stCondLst>
                                            <p:cond delay="0"/>
                                          </p:stCondLst>
                                        </p:cTn>
                                        <p:tgtEl>
                                          <p:spTgt spid="134"/>
                                        </p:tgtEl>
                                        <p:attrNameLst>
                                          <p:attrName>style.visibility</p:attrName>
                                        </p:attrNameLst>
                                      </p:cBhvr>
                                      <p:to>
                                        <p:strVal val="visible"/>
                                      </p:to>
                                    </p:set>
                                    <p:animEffect transition="in" filter="wipe(left)">
                                      <p:cBhvr>
                                        <p:cTn id="32" dur="1000"/>
                                        <p:tgtEl>
                                          <p:spTgt spid="134"/>
                                        </p:tgtEl>
                                      </p:cBhvr>
                                    </p:animEffect>
                                  </p:childTnLst>
                                </p:cTn>
                              </p:par>
                            </p:childTnLst>
                          </p:cTn>
                        </p:par>
                        <p:par>
                          <p:cTn id="33" fill="hold">
                            <p:stCondLst>
                              <p:cond delay="11000"/>
                            </p:stCondLst>
                            <p:childTnLst>
                              <p:par>
                                <p:cTn id="34" presetID="22" presetClass="entr" presetSubtype="8" repeatCount="2000" fill="hold" nodeType="afterEffect">
                                  <p:stCondLst>
                                    <p:cond delay="0"/>
                                  </p:stCondLst>
                                  <p:childTnLst>
                                    <p:set>
                                      <p:cBhvr>
                                        <p:cTn id="35" dur="1" fill="hold">
                                          <p:stCondLst>
                                            <p:cond delay="0"/>
                                          </p:stCondLst>
                                        </p:cTn>
                                        <p:tgtEl>
                                          <p:spTgt spid="202"/>
                                        </p:tgtEl>
                                        <p:attrNameLst>
                                          <p:attrName>style.visibility</p:attrName>
                                        </p:attrNameLst>
                                      </p:cBhvr>
                                      <p:to>
                                        <p:strVal val="visible"/>
                                      </p:to>
                                    </p:set>
                                    <p:animEffect transition="in" filter="wipe(left)">
                                      <p:cBhvr>
                                        <p:cTn id="36" dur="1000"/>
                                        <p:tgtEl>
                                          <p:spTgt spid="202"/>
                                        </p:tgtEl>
                                      </p:cBhvr>
                                    </p:animEffect>
                                  </p:childTnLst>
                                </p:cTn>
                              </p:par>
                            </p:childTnLst>
                          </p:cTn>
                        </p:par>
                        <p:par>
                          <p:cTn id="37" fill="hold">
                            <p:stCondLst>
                              <p:cond delay="13000"/>
                            </p:stCondLst>
                            <p:childTnLst>
                              <p:par>
                                <p:cTn id="38" presetID="22" presetClass="entr" presetSubtype="1" fill="hold" nodeType="afterEffect">
                                  <p:stCondLst>
                                    <p:cond delay="0"/>
                                  </p:stCondLst>
                                  <p:childTnLst>
                                    <p:set>
                                      <p:cBhvr>
                                        <p:cTn id="39" dur="1" fill="hold">
                                          <p:stCondLst>
                                            <p:cond delay="0"/>
                                          </p:stCondLst>
                                        </p:cTn>
                                        <p:tgtEl>
                                          <p:spTgt spid="56"/>
                                        </p:tgtEl>
                                        <p:attrNameLst>
                                          <p:attrName>style.visibility</p:attrName>
                                        </p:attrNameLst>
                                      </p:cBhvr>
                                      <p:to>
                                        <p:strVal val="visible"/>
                                      </p:to>
                                    </p:set>
                                    <p:animEffect transition="in" filter="wipe(up)">
                                      <p:cBhvr>
                                        <p:cTn id="40" dur="1000"/>
                                        <p:tgtEl>
                                          <p:spTgt spid="56"/>
                                        </p:tgtEl>
                                      </p:cBhvr>
                                    </p:animEffect>
                                  </p:childTnLst>
                                </p:cTn>
                              </p:par>
                            </p:childTnLst>
                          </p:cTn>
                        </p:par>
                        <p:par>
                          <p:cTn id="41" fill="hold">
                            <p:stCondLst>
                              <p:cond delay="14000"/>
                            </p:stCondLst>
                            <p:childTnLst>
                              <p:par>
                                <p:cTn id="42" presetID="22" presetClass="entr" presetSubtype="8" repeatCount="2000" fill="hold" nodeType="afterEffect">
                                  <p:stCondLst>
                                    <p:cond delay="0"/>
                                  </p:stCondLst>
                                  <p:childTnLst>
                                    <p:set>
                                      <p:cBhvr>
                                        <p:cTn id="43" dur="1" fill="hold">
                                          <p:stCondLst>
                                            <p:cond delay="0"/>
                                          </p:stCondLst>
                                        </p:cTn>
                                        <p:tgtEl>
                                          <p:spTgt spid="90"/>
                                        </p:tgtEl>
                                        <p:attrNameLst>
                                          <p:attrName>style.visibility</p:attrName>
                                        </p:attrNameLst>
                                      </p:cBhvr>
                                      <p:to>
                                        <p:strVal val="visible"/>
                                      </p:to>
                                    </p:set>
                                    <p:animEffect transition="in" filter="wipe(left)">
                                      <p:cBhvr>
                                        <p:cTn id="44" dur="1000"/>
                                        <p:tgtEl>
                                          <p:spTgt spid="90"/>
                                        </p:tgtEl>
                                      </p:cBhvr>
                                    </p:animEffect>
                                  </p:childTnLst>
                                </p:cTn>
                              </p:par>
                            </p:childTnLst>
                          </p:cTn>
                        </p:par>
                        <p:par>
                          <p:cTn id="45" fill="hold">
                            <p:stCondLst>
                              <p:cond delay="16000"/>
                            </p:stCondLst>
                            <p:childTnLst>
                              <p:par>
                                <p:cTn id="46" presetID="22" presetClass="entr" presetSubtype="8" repeatCount="2000" fill="hold" nodeType="afterEffect">
                                  <p:stCondLst>
                                    <p:cond delay="0"/>
                                  </p:stCondLst>
                                  <p:childTnLst>
                                    <p:set>
                                      <p:cBhvr>
                                        <p:cTn id="47" dur="1" fill="hold">
                                          <p:stCondLst>
                                            <p:cond delay="0"/>
                                          </p:stCondLst>
                                        </p:cTn>
                                        <p:tgtEl>
                                          <p:spTgt spid="113"/>
                                        </p:tgtEl>
                                        <p:attrNameLst>
                                          <p:attrName>style.visibility</p:attrName>
                                        </p:attrNameLst>
                                      </p:cBhvr>
                                      <p:to>
                                        <p:strVal val="visible"/>
                                      </p:to>
                                    </p:set>
                                    <p:animEffect transition="in" filter="wipe(left)">
                                      <p:cBhvr>
                                        <p:cTn id="48" dur="1000"/>
                                        <p:tgtEl>
                                          <p:spTgt spid="113"/>
                                        </p:tgtEl>
                                      </p:cBhvr>
                                    </p:animEffect>
                                  </p:childTnLst>
                                </p:cTn>
                              </p:par>
                            </p:childTnLst>
                          </p:cTn>
                        </p:par>
                        <p:par>
                          <p:cTn id="49" fill="hold">
                            <p:stCondLst>
                              <p:cond delay="18000"/>
                            </p:stCondLst>
                            <p:childTnLst>
                              <p:par>
                                <p:cTn id="50" presetID="22" presetClass="entr" presetSubtype="8" repeatCount="2000" fill="hold" nodeType="after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wipe(left)">
                                      <p:cBhvr>
                                        <p:cTn id="52" dur="1000"/>
                                        <p:tgtEl>
                                          <p:spTgt spid="49"/>
                                        </p:tgtEl>
                                      </p:cBhvr>
                                    </p:animEffect>
                                  </p:childTnLst>
                                </p:cTn>
                              </p:par>
                            </p:childTnLst>
                          </p:cTn>
                        </p:par>
                        <p:par>
                          <p:cTn id="53" fill="hold">
                            <p:stCondLst>
                              <p:cond delay="20000"/>
                            </p:stCondLst>
                            <p:childTnLst>
                              <p:par>
                                <p:cTn id="54" presetID="22" presetClass="entr" presetSubtype="8" repeatCount="2000" fill="hold" nodeType="afterEffect">
                                  <p:stCondLst>
                                    <p:cond delay="0"/>
                                  </p:stCondLst>
                                  <p:childTnLst>
                                    <p:set>
                                      <p:cBhvr>
                                        <p:cTn id="55" dur="1" fill="hold">
                                          <p:stCondLst>
                                            <p:cond delay="0"/>
                                          </p:stCondLst>
                                        </p:cTn>
                                        <p:tgtEl>
                                          <p:spTgt spid="52"/>
                                        </p:tgtEl>
                                        <p:attrNameLst>
                                          <p:attrName>style.visibility</p:attrName>
                                        </p:attrNameLst>
                                      </p:cBhvr>
                                      <p:to>
                                        <p:strVal val="visible"/>
                                      </p:to>
                                    </p:set>
                                    <p:animEffect transition="in" filter="wipe(left)">
                                      <p:cBhvr>
                                        <p:cTn id="56" dur="1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3909D2-25E4-1373-5966-D2BD4CEC9208}"/>
              </a:ext>
            </a:extLst>
          </p:cNvPr>
          <p:cNvSpPr txBox="1"/>
          <p:nvPr/>
        </p:nvSpPr>
        <p:spPr>
          <a:xfrm>
            <a:off x="3542695" y="282746"/>
            <a:ext cx="5106608" cy="704039"/>
          </a:xfrm>
          <a:prstGeom prst="rect">
            <a:avLst/>
          </a:prstGeom>
          <a:noFill/>
          <a:ln>
            <a:noFill/>
          </a:ln>
        </p:spPr>
        <p:txBody>
          <a:bodyPr wrap="square">
            <a:spAutoFit/>
          </a:bodyPr>
          <a:lstStyle/>
          <a:p>
            <a:pPr algn="ctr">
              <a:lnSpc>
                <a:spcPct val="107000"/>
              </a:lnSpc>
              <a:spcAft>
                <a:spcPts val="800"/>
              </a:spcAft>
            </a:pPr>
            <a:r>
              <a:rPr lang="en-US" sz="4000" b="1" dirty="0">
                <a:effectLst/>
                <a:latin typeface="Trebuchet MS" panose="020B0603020202020204" pitchFamily="34" charset="0"/>
                <a:ea typeface="Calibri" panose="020F0502020204030204" pitchFamily="34" charset="0"/>
                <a:cs typeface="Times New Roman" panose="02020603050405020304" pitchFamily="18" charset="0"/>
              </a:rPr>
              <a:t>Data Representation</a:t>
            </a:r>
            <a:endParaRPr lang="en-IN" sz="4000" b="1" dirty="0">
              <a:effectLst/>
              <a:latin typeface="Trebuchet MS" panose="020B0603020202020204" pitchFamily="34"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14232516-54EB-442C-BB0D-9968D40D5078}"/>
              </a:ext>
            </a:extLst>
          </p:cNvPr>
          <p:cNvSpPr txBox="1"/>
          <p:nvPr/>
        </p:nvSpPr>
        <p:spPr>
          <a:xfrm>
            <a:off x="1647310" y="1428750"/>
            <a:ext cx="8897377" cy="646331"/>
          </a:xfrm>
          <a:prstGeom prst="rect">
            <a:avLst/>
          </a:prstGeom>
          <a:noFill/>
        </p:spPr>
        <p:txBody>
          <a:bodyPr wrap="square">
            <a:spAutoFit/>
          </a:bodyPr>
          <a:lstStyle/>
          <a:p>
            <a:r>
              <a:rPr lang="en-US" dirty="0">
                <a:latin typeface="Bahnschrift" panose="020B0502040204020203" pitchFamily="34" charset="0"/>
              </a:rPr>
              <a:t>For the given problems, we have 2 different datasets – one for the transactions problem and another for Defaulters problem.</a:t>
            </a:r>
          </a:p>
        </p:txBody>
      </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D30172EA-17FB-48CC-ADEF-4C202AB3FC5E}"/>
                  </a:ext>
                </a:extLst>
              </p:cNvPr>
              <p:cNvGraphicFramePr>
                <a:graphicFrameLocks noChangeAspect="1"/>
              </p:cNvGraphicFramePr>
              <p:nvPr>
                <p:extLst>
                  <p:ext uri="{D42A27DB-BD31-4B8C-83A1-F6EECF244321}">
                    <p14:modId xmlns:p14="http://schemas.microsoft.com/office/powerpoint/2010/main" val="675953935"/>
                  </p:ext>
                </p:extLst>
              </p:nvPr>
            </p:nvGraphicFramePr>
            <p:xfrm>
              <a:off x="855312" y="2686050"/>
              <a:ext cx="4876800" cy="2743200"/>
            </p:xfrm>
            <a:graphic>
              <a:graphicData uri="http://schemas.microsoft.com/office/powerpoint/2016/slidezoom">
                <pslz:sldZm>
                  <pslz:sldZmObj sldId="315" cId="3015303144">
                    <pslz:zmPr id="{95DF3A32-6F8C-42A2-A0A6-57A7E6CA73F8}" returnToParent="0" transitionDur="1000">
                      <p166:blipFill xmlns:p166="http://schemas.microsoft.com/office/powerpoint/2016/6/main">
                        <a:blip r:embed="rId2"/>
                        <a:stretch>
                          <a:fillRect/>
                        </a:stretch>
                      </p166:blipFill>
                      <p166:spPr xmlns:p166="http://schemas.microsoft.com/office/powerpoint/2016/6/main">
                        <a:xfrm>
                          <a:off x="0" y="0"/>
                          <a:ext cx="4876800" cy="2743200"/>
                        </a:xfrm>
                        <a:prstGeom prst="rect">
                          <a:avLst/>
                        </a:prstGeom>
                        <a:ln w="19050">
                          <a:solidFill>
                            <a:schemeClr val="tx1"/>
                          </a:solidFill>
                          <a:prstDash val="dashDot"/>
                        </a:ln>
                      </p166:spPr>
                    </pslz:zmPr>
                  </pslz:sldZmObj>
                </pslz:sldZm>
              </a:graphicData>
            </a:graphic>
          </p:graphicFrame>
        </mc:Choice>
        <mc:Fallback xmlns="">
          <p:pic>
            <p:nvPicPr>
              <p:cNvPr id="4" name="Slide Zoom 3">
                <a:hlinkClick r:id="rId3" action="ppaction://hlinksldjump"/>
                <a:extLst>
                  <a:ext uri="{FF2B5EF4-FFF2-40B4-BE49-F238E27FC236}">
                    <a16:creationId xmlns:a16="http://schemas.microsoft.com/office/drawing/2014/main" id="{D30172EA-17FB-48CC-ADEF-4C202AB3FC5E}"/>
                  </a:ext>
                </a:extLst>
              </p:cNvPr>
              <p:cNvPicPr>
                <a:picLocks noGrp="1" noRot="1" noChangeAspect="1" noMove="1" noResize="1" noEditPoints="1" noAdjustHandles="1" noChangeArrowheads="1" noChangeShapeType="1"/>
              </p:cNvPicPr>
              <p:nvPr/>
            </p:nvPicPr>
            <p:blipFill>
              <a:blip r:embed="rId4"/>
              <a:stretch>
                <a:fillRect/>
              </a:stretch>
            </p:blipFill>
            <p:spPr>
              <a:xfrm>
                <a:off x="855312" y="2686050"/>
                <a:ext cx="4876800" cy="2743200"/>
              </a:xfrm>
              <a:prstGeom prst="rect">
                <a:avLst/>
              </a:prstGeom>
              <a:ln w="19050">
                <a:solidFill>
                  <a:schemeClr val="tx1"/>
                </a:solidFill>
                <a:prstDash val="dashDot"/>
              </a:ln>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C104C802-6780-40D3-BA51-192E17A20668}"/>
                  </a:ext>
                </a:extLst>
              </p:cNvPr>
              <p:cNvGraphicFramePr>
                <a:graphicFrameLocks noChangeAspect="1"/>
              </p:cNvGraphicFramePr>
              <p:nvPr>
                <p:extLst>
                  <p:ext uri="{D42A27DB-BD31-4B8C-83A1-F6EECF244321}">
                    <p14:modId xmlns:p14="http://schemas.microsoft.com/office/powerpoint/2010/main" val="2388775297"/>
                  </p:ext>
                </p:extLst>
              </p:nvPr>
            </p:nvGraphicFramePr>
            <p:xfrm>
              <a:off x="6459888" y="2686050"/>
              <a:ext cx="4876800" cy="2743200"/>
            </p:xfrm>
            <a:graphic>
              <a:graphicData uri="http://schemas.microsoft.com/office/powerpoint/2016/slidezoom">
                <pslz:sldZm>
                  <pslz:sldZmObj sldId="316" cId="17006081">
                    <pslz:zmPr id="{EEB73BBD-3EDC-4157-9233-CFF9D0DD244D}" returnToParent="0" transitionDur="1000">
                      <p166:blipFill xmlns:p166="http://schemas.microsoft.com/office/powerpoint/2016/6/main">
                        <a:blip r:embed="rId5"/>
                        <a:stretch>
                          <a:fillRect/>
                        </a:stretch>
                      </p166:blipFill>
                      <p166:spPr xmlns:p166="http://schemas.microsoft.com/office/powerpoint/2016/6/main">
                        <a:xfrm>
                          <a:off x="0" y="0"/>
                          <a:ext cx="4876800" cy="2743200"/>
                        </a:xfrm>
                        <a:prstGeom prst="rect">
                          <a:avLst/>
                        </a:prstGeom>
                        <a:ln w="19050">
                          <a:solidFill>
                            <a:schemeClr val="tx1"/>
                          </a:solidFill>
                          <a:prstDash val="dashDot"/>
                        </a:ln>
                      </p166:spPr>
                    </pslz:zmPr>
                  </pslz:sldZmObj>
                </pslz:sldZm>
              </a:graphicData>
            </a:graphic>
          </p:graphicFrame>
        </mc:Choice>
        <mc:Fallback xmlns="">
          <p:pic>
            <p:nvPicPr>
              <p:cNvPr id="7" name="Slide Zoom 6">
                <a:hlinkClick r:id="rId6" action="ppaction://hlinksldjump"/>
                <a:extLst>
                  <a:ext uri="{FF2B5EF4-FFF2-40B4-BE49-F238E27FC236}">
                    <a16:creationId xmlns:a16="http://schemas.microsoft.com/office/drawing/2014/main" id="{C104C802-6780-40D3-BA51-192E17A20668}"/>
                  </a:ext>
                </a:extLst>
              </p:cNvPr>
              <p:cNvPicPr>
                <a:picLocks noGrp="1" noRot="1" noChangeAspect="1" noMove="1" noResize="1" noEditPoints="1" noAdjustHandles="1" noChangeArrowheads="1" noChangeShapeType="1"/>
              </p:cNvPicPr>
              <p:nvPr/>
            </p:nvPicPr>
            <p:blipFill>
              <a:blip r:embed="rId7"/>
              <a:stretch>
                <a:fillRect/>
              </a:stretch>
            </p:blipFill>
            <p:spPr>
              <a:xfrm>
                <a:off x="6459888" y="2686050"/>
                <a:ext cx="4876800" cy="2743200"/>
              </a:xfrm>
              <a:prstGeom prst="rect">
                <a:avLst/>
              </a:prstGeom>
              <a:ln w="19050">
                <a:solidFill>
                  <a:schemeClr val="tx1"/>
                </a:solidFill>
                <a:prstDash val="dashDot"/>
              </a:ln>
            </p:spPr>
          </p:pic>
        </mc:Fallback>
      </mc:AlternateContent>
    </p:spTree>
    <p:extLst>
      <p:ext uri="{BB962C8B-B14F-4D97-AF65-F5344CB8AC3E}">
        <p14:creationId xmlns:p14="http://schemas.microsoft.com/office/powerpoint/2010/main" val="994107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Credit Card | How to Apply for Credit Card - Fincash">
            <a:extLst>
              <a:ext uri="{FF2B5EF4-FFF2-40B4-BE49-F238E27FC236}">
                <a16:creationId xmlns:a16="http://schemas.microsoft.com/office/drawing/2014/main" id="{92C1D2A9-6F04-4FC6-A9EA-3CB887FFCE25}"/>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7674" b="87050" l="9585" r="90096">
                        <a14:foregroundMark x1="30671" y1="27818" x2="26997" y2="29257"/>
                        <a14:foregroundMark x1="48243" y1="36451" x2="42652" y2="45324"/>
                        <a14:foregroundMark x1="42652" y1="45324" x2="51118" y2="43405"/>
                        <a14:foregroundMark x1="51118" y1="43405" x2="50000" y2="46043"/>
                        <a14:foregroundMark x1="59425" y1="17266" x2="57668" y2="21823"/>
                        <a14:foregroundMark x1="40256" y1="7674" x2="42492" y2="7674"/>
                        <a14:foregroundMark x1="13099" y1="40767" x2="12939" y2="43405"/>
                        <a14:foregroundMark x1="11182" y1="46283" x2="10703" y2="52038"/>
                        <a14:foregroundMark x1="35942" y1="67866" x2="33387" y2="72422"/>
                        <a14:foregroundMark x1="39297" y1="70024" x2="30511" y2="70024"/>
                        <a14:foregroundMark x1="30511" y1="70024" x2="34984" y2="72422"/>
                        <a14:foregroundMark x1="38818" y1="71703" x2="23003" y2="68345"/>
                        <a14:foregroundMark x1="19489" y1="35971" x2="13898" y2="42446"/>
                        <a14:foregroundMark x1="22364" y1="69544" x2="22204" y2="69784"/>
                        <a14:foregroundMark x1="22204" y1="70024" x2="28275" y2="72182"/>
                        <a14:foregroundMark x1="28594" y1="82014" x2="28594" y2="84173"/>
                        <a14:foregroundMark x1="45687" y1="83693" x2="45208" y2="85132"/>
                        <a14:foregroundMark x1="68211" y1="84173" x2="68690" y2="87290"/>
                        <a14:foregroundMark x1="77955" y1="25420" x2="77955" y2="25420"/>
                        <a14:foregroundMark x1="79553" y1="31175" x2="79553" y2="31175"/>
                        <a14:foregroundMark x1="74920" y1="33333" x2="76038" y2="33573"/>
                        <a14:foregroundMark x1="73962" y1="24940" x2="74920" y2="30456"/>
                        <a14:foregroundMark x1="89617" y1="59472" x2="89457" y2="67626"/>
                        <a14:foregroundMark x1="90096" y1="69784" x2="86901" y2="71223"/>
                      </a14:backgroundRemoval>
                    </a14:imgEffect>
                  </a14:imgLayer>
                </a14:imgProps>
              </a:ext>
              <a:ext uri="{28A0092B-C50C-407E-A947-70E740481C1C}">
                <a14:useLocalDpi xmlns:a14="http://schemas.microsoft.com/office/drawing/2010/main" val="0"/>
              </a:ext>
            </a:extLst>
          </a:blip>
          <a:srcRect t="3792" b="8287"/>
          <a:stretch/>
        </p:blipFill>
        <p:spPr bwMode="auto">
          <a:xfrm>
            <a:off x="7994629" y="498949"/>
            <a:ext cx="4523204" cy="26490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C3909D2-25E4-1373-5966-D2BD4CEC9208}"/>
              </a:ext>
            </a:extLst>
          </p:cNvPr>
          <p:cNvSpPr txBox="1"/>
          <p:nvPr/>
        </p:nvSpPr>
        <p:spPr>
          <a:xfrm>
            <a:off x="3854481" y="234486"/>
            <a:ext cx="4483038" cy="704039"/>
          </a:xfrm>
          <a:prstGeom prst="rect">
            <a:avLst/>
          </a:prstGeom>
          <a:noFill/>
          <a:ln>
            <a:noFill/>
          </a:ln>
        </p:spPr>
        <p:txBody>
          <a:bodyPr wrap="square">
            <a:spAutoFit/>
          </a:bodyPr>
          <a:lstStyle/>
          <a:p>
            <a:pPr algn="ctr">
              <a:lnSpc>
                <a:spcPct val="107000"/>
              </a:lnSpc>
              <a:spcAft>
                <a:spcPts val="800"/>
              </a:spcAft>
            </a:pPr>
            <a:r>
              <a:rPr lang="en-US" sz="4000" b="1" dirty="0">
                <a:effectLst/>
                <a:latin typeface="Trebuchet MS" panose="020B0603020202020204" pitchFamily="34" charset="0"/>
                <a:ea typeface="Calibri" panose="020F0502020204030204" pitchFamily="34" charset="0"/>
                <a:cs typeface="Times New Roman" panose="02020603050405020304" pitchFamily="18" charset="0"/>
              </a:rPr>
              <a:t>Transactions Data</a:t>
            </a:r>
            <a:endParaRPr lang="en-IN" sz="4000" b="1" dirty="0">
              <a:effectLst/>
              <a:latin typeface="Trebuchet MS" panose="020B060302020202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13F2F3DB-9A19-4C04-9D25-5EE327DE192B}"/>
              </a:ext>
            </a:extLst>
          </p:cNvPr>
          <p:cNvSpPr txBox="1"/>
          <p:nvPr/>
        </p:nvSpPr>
        <p:spPr>
          <a:xfrm>
            <a:off x="1647311" y="1720840"/>
            <a:ext cx="9658864" cy="2862322"/>
          </a:xfrm>
          <a:prstGeom prst="rect">
            <a:avLst/>
          </a:prstGeom>
          <a:noFill/>
        </p:spPr>
        <p:txBody>
          <a:bodyPr wrap="square">
            <a:spAutoFit/>
          </a:bodyPr>
          <a:lstStyle/>
          <a:p>
            <a:r>
              <a:rPr lang="en-US" dirty="0">
                <a:latin typeface="Bahnschrift" panose="020B0502040204020203" pitchFamily="34" charset="0"/>
              </a:rPr>
              <a:t>The transaction problem has the dataset as following features:</a:t>
            </a:r>
          </a:p>
          <a:p>
            <a:endParaRPr lang="en-US" dirty="0">
              <a:latin typeface="Bahnschrift" panose="020B0502040204020203" pitchFamily="34" charset="0"/>
            </a:endParaRPr>
          </a:p>
          <a:p>
            <a:r>
              <a:rPr lang="en-US" b="1" dirty="0">
                <a:latin typeface="Bahnschrift" panose="020B0502040204020203" pitchFamily="34" charset="0"/>
              </a:rPr>
              <a:t>Index</a:t>
            </a:r>
            <a:r>
              <a:rPr lang="en-US" dirty="0">
                <a:latin typeface="Bahnschrift" panose="020B0502040204020203" pitchFamily="34" charset="0"/>
              </a:rPr>
              <a:t>: A unique identifier for each record in the dataset.</a:t>
            </a:r>
          </a:p>
          <a:p>
            <a:r>
              <a:rPr lang="en-US" b="1" dirty="0">
                <a:latin typeface="Bahnschrift" panose="020B0502040204020203" pitchFamily="34" charset="0"/>
              </a:rPr>
              <a:t>City</a:t>
            </a:r>
            <a:r>
              <a:rPr lang="en-US" dirty="0">
                <a:latin typeface="Bahnschrift" panose="020B0502040204020203" pitchFamily="34" charset="0"/>
              </a:rPr>
              <a:t>: The city where transaction was done.</a:t>
            </a:r>
          </a:p>
          <a:p>
            <a:r>
              <a:rPr lang="en-US" b="1" dirty="0">
                <a:latin typeface="Bahnschrift" panose="020B0502040204020203" pitchFamily="34" charset="0"/>
              </a:rPr>
              <a:t>Date</a:t>
            </a:r>
            <a:r>
              <a:rPr lang="en-US" dirty="0">
                <a:latin typeface="Bahnschrift" panose="020B0502040204020203" pitchFamily="34" charset="0"/>
              </a:rPr>
              <a:t>: The date on which transaction occurred.</a:t>
            </a:r>
          </a:p>
          <a:p>
            <a:r>
              <a:rPr lang="en-US" b="1" dirty="0">
                <a:latin typeface="Bahnschrift" panose="020B0502040204020203" pitchFamily="34" charset="0"/>
              </a:rPr>
              <a:t>Card Type</a:t>
            </a:r>
            <a:r>
              <a:rPr lang="en-US" dirty="0">
                <a:latin typeface="Bahnschrift" panose="020B0502040204020203" pitchFamily="34" charset="0"/>
              </a:rPr>
              <a:t>: Indicates the card type used for transactions – </a:t>
            </a:r>
            <a:r>
              <a:rPr lang="en-US" b="1" dirty="0">
                <a:solidFill>
                  <a:schemeClr val="accent1">
                    <a:lumMod val="60000"/>
                    <a:lumOff val="40000"/>
                  </a:schemeClr>
                </a:solidFill>
                <a:latin typeface="Bahnschrift" panose="020B0502040204020203" pitchFamily="34" charset="0"/>
              </a:rPr>
              <a:t>Silver</a:t>
            </a:r>
            <a:r>
              <a:rPr lang="en-US" b="1" dirty="0">
                <a:latin typeface="Bahnschrift" panose="020B0502040204020203" pitchFamily="34" charset="0"/>
              </a:rPr>
              <a:t>, </a:t>
            </a:r>
            <a:r>
              <a:rPr lang="en-US" b="1" dirty="0">
                <a:solidFill>
                  <a:srgbClr val="FF9A05"/>
                </a:solidFill>
                <a:latin typeface="Bahnschrift" panose="020B0502040204020203" pitchFamily="34" charset="0"/>
              </a:rPr>
              <a:t>Gold</a:t>
            </a:r>
            <a:r>
              <a:rPr lang="en-US" b="1" dirty="0">
                <a:latin typeface="Bahnschrift" panose="020B0502040204020203" pitchFamily="34" charset="0"/>
              </a:rPr>
              <a:t>, </a:t>
            </a:r>
            <a:r>
              <a:rPr lang="en-US" b="1" dirty="0">
                <a:solidFill>
                  <a:srgbClr val="9D9D9D"/>
                </a:solidFill>
                <a:latin typeface="Bahnschrift" panose="020B0502040204020203" pitchFamily="34" charset="0"/>
              </a:rPr>
              <a:t>Platinum, </a:t>
            </a:r>
            <a:r>
              <a:rPr lang="en-US" b="1" dirty="0">
                <a:solidFill>
                  <a:schemeClr val="accent5">
                    <a:lumMod val="75000"/>
                  </a:schemeClr>
                </a:solidFill>
                <a:latin typeface="Bahnschrift" panose="020B0502040204020203" pitchFamily="34" charset="0"/>
              </a:rPr>
              <a:t>Signature</a:t>
            </a:r>
            <a:r>
              <a:rPr lang="en-US" b="1" dirty="0">
                <a:solidFill>
                  <a:srgbClr val="9D9D9D"/>
                </a:solidFill>
                <a:latin typeface="Bahnschrift" panose="020B0502040204020203" pitchFamily="34" charset="0"/>
              </a:rPr>
              <a:t>.</a:t>
            </a:r>
          </a:p>
          <a:p>
            <a:r>
              <a:rPr lang="en-US" b="1" dirty="0">
                <a:latin typeface="Bahnschrift" panose="020B0502040204020203" pitchFamily="34" charset="0"/>
              </a:rPr>
              <a:t>Exp Type</a:t>
            </a:r>
            <a:r>
              <a:rPr lang="en-US" dirty="0">
                <a:latin typeface="Bahnschrift" panose="020B0502040204020203" pitchFamily="34" charset="0"/>
              </a:rPr>
              <a:t>: Indicates the expense type for which the card was used – </a:t>
            </a:r>
            <a:r>
              <a:rPr lang="en-US" b="1" dirty="0">
                <a:latin typeface="Bahnschrift" panose="020B0502040204020203" pitchFamily="34" charset="0"/>
              </a:rPr>
              <a:t>Bills, Entertainment, Food, Fuel, Grocery Travel.</a:t>
            </a:r>
          </a:p>
          <a:p>
            <a:r>
              <a:rPr lang="en-US" b="1" dirty="0">
                <a:latin typeface="Bahnschrift" panose="020B0502040204020203" pitchFamily="34" charset="0"/>
              </a:rPr>
              <a:t>Gender</a:t>
            </a:r>
            <a:r>
              <a:rPr lang="en-US" dirty="0">
                <a:latin typeface="Bahnschrift" panose="020B0502040204020203" pitchFamily="34" charset="0"/>
              </a:rPr>
              <a:t>: Denotes the gender of the cardholder – </a:t>
            </a:r>
            <a:r>
              <a:rPr lang="en-US" b="1" dirty="0">
                <a:latin typeface="Bahnschrift" panose="020B0502040204020203" pitchFamily="34" charset="0"/>
              </a:rPr>
              <a:t>Male, Female.</a:t>
            </a:r>
          </a:p>
          <a:p>
            <a:r>
              <a:rPr lang="en-US" b="1" dirty="0">
                <a:latin typeface="Bahnschrift" panose="020B0502040204020203" pitchFamily="34" charset="0"/>
              </a:rPr>
              <a:t>Amount</a:t>
            </a:r>
            <a:r>
              <a:rPr lang="en-US" dirty="0">
                <a:latin typeface="Bahnschrift" panose="020B0502040204020203" pitchFamily="34" charset="0"/>
              </a:rPr>
              <a:t>: The amount of transaction done by the customer.</a:t>
            </a:r>
          </a:p>
        </p:txBody>
      </p:sp>
      <p:sp>
        <p:nvSpPr>
          <p:cNvPr id="5" name="TextBox 4">
            <a:extLst>
              <a:ext uri="{FF2B5EF4-FFF2-40B4-BE49-F238E27FC236}">
                <a16:creationId xmlns:a16="http://schemas.microsoft.com/office/drawing/2014/main" id="{653331A0-CAA1-4C2E-BC16-04CEC585766B}"/>
              </a:ext>
            </a:extLst>
          </p:cNvPr>
          <p:cNvSpPr txBox="1"/>
          <p:nvPr/>
        </p:nvSpPr>
        <p:spPr>
          <a:xfrm>
            <a:off x="10492515" y="5468136"/>
            <a:ext cx="1627319" cy="369332"/>
          </a:xfrm>
          <a:prstGeom prst="rect">
            <a:avLst/>
          </a:prstGeom>
          <a:noFill/>
        </p:spPr>
        <p:txBody>
          <a:bodyPr wrap="square">
            <a:spAutoFit/>
          </a:bodyPr>
          <a:lstStyle/>
          <a:p>
            <a:pPr algn="ctr"/>
            <a:r>
              <a:rPr lang="en-US" dirty="0">
                <a:latin typeface="Bahnschrift" panose="020B0502040204020203" pitchFamily="34" charset="0"/>
              </a:rPr>
              <a:t>Total Records</a:t>
            </a:r>
          </a:p>
        </p:txBody>
      </p:sp>
      <p:sp>
        <p:nvSpPr>
          <p:cNvPr id="6" name="TextBox 5">
            <a:extLst>
              <a:ext uri="{FF2B5EF4-FFF2-40B4-BE49-F238E27FC236}">
                <a16:creationId xmlns:a16="http://schemas.microsoft.com/office/drawing/2014/main" id="{002CAE8B-BE9E-46ED-AC60-9C0BF5DFA806}"/>
              </a:ext>
            </a:extLst>
          </p:cNvPr>
          <p:cNvSpPr txBox="1"/>
          <p:nvPr/>
        </p:nvSpPr>
        <p:spPr>
          <a:xfrm>
            <a:off x="10894581" y="5913668"/>
            <a:ext cx="823185" cy="36933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4"/>
          </a:lnRef>
          <a:fillRef idx="3">
            <a:schemeClr val="accent4"/>
          </a:fillRef>
          <a:effectRef idx="3">
            <a:schemeClr val="accent4"/>
          </a:effectRef>
          <a:fontRef idx="minor">
            <a:schemeClr val="lt1"/>
          </a:fontRef>
        </p:style>
        <p:txBody>
          <a:bodyPr wrap="square">
            <a:spAutoFit/>
          </a:bodyPr>
          <a:lstStyle/>
          <a:p>
            <a:pPr algn="ctr"/>
            <a:r>
              <a:rPr lang="en-US" dirty="0">
                <a:solidFill>
                  <a:schemeClr val="tx1">
                    <a:lumMod val="95000"/>
                    <a:lumOff val="5000"/>
                  </a:schemeClr>
                </a:solidFill>
                <a:latin typeface="Bahnschrift" panose="020B0502040204020203" pitchFamily="34" charset="0"/>
              </a:rPr>
              <a:t>26052</a:t>
            </a:r>
          </a:p>
        </p:txBody>
      </p:sp>
      <p:sp>
        <p:nvSpPr>
          <p:cNvPr id="7" name="TextBox 6">
            <a:extLst>
              <a:ext uri="{FF2B5EF4-FFF2-40B4-BE49-F238E27FC236}">
                <a16:creationId xmlns:a16="http://schemas.microsoft.com/office/drawing/2014/main" id="{2E705671-1591-4676-A98C-4DD2E363CBC1}"/>
              </a:ext>
            </a:extLst>
          </p:cNvPr>
          <p:cNvSpPr txBox="1"/>
          <p:nvPr/>
        </p:nvSpPr>
        <p:spPr>
          <a:xfrm>
            <a:off x="1647311" y="4836482"/>
            <a:ext cx="7449064" cy="923330"/>
          </a:xfrm>
          <a:prstGeom prst="rect">
            <a:avLst/>
          </a:prstGeom>
          <a:noFill/>
        </p:spPr>
        <p:txBody>
          <a:bodyPr wrap="square">
            <a:spAutoFit/>
          </a:bodyPr>
          <a:lstStyle/>
          <a:p>
            <a:r>
              <a:rPr lang="en-US" dirty="0">
                <a:latin typeface="Bahnschrift" panose="020B0502040204020203" pitchFamily="34" charset="0"/>
              </a:rPr>
              <a:t>Out of the given data, Index can be categorized as </a:t>
            </a:r>
            <a:r>
              <a:rPr lang="en-US" b="1" dirty="0">
                <a:latin typeface="Bahnschrift" panose="020B0502040204020203" pitchFamily="34" charset="0"/>
              </a:rPr>
              <a:t>Numerical identifier</a:t>
            </a:r>
            <a:r>
              <a:rPr lang="en-US" dirty="0">
                <a:latin typeface="Bahnschrift" panose="020B0502040204020203" pitchFamily="34" charset="0"/>
              </a:rPr>
              <a:t>,</a:t>
            </a:r>
          </a:p>
          <a:p>
            <a:r>
              <a:rPr lang="en-US" dirty="0">
                <a:latin typeface="Bahnschrift" panose="020B0502040204020203" pitchFamily="34" charset="0"/>
              </a:rPr>
              <a:t>City, Card Type, Exp Type and Gender as </a:t>
            </a:r>
            <a:r>
              <a:rPr lang="en-US" b="1" dirty="0">
                <a:latin typeface="Bahnschrift" panose="020B0502040204020203" pitchFamily="34" charset="0"/>
              </a:rPr>
              <a:t>Categorical variables</a:t>
            </a:r>
          </a:p>
          <a:p>
            <a:r>
              <a:rPr lang="en-US" dirty="0">
                <a:latin typeface="Bahnschrift" panose="020B0502040204020203" pitchFamily="34" charset="0"/>
              </a:rPr>
              <a:t>Date as </a:t>
            </a:r>
            <a:r>
              <a:rPr lang="en-US" b="1" dirty="0">
                <a:latin typeface="Bahnschrift" panose="020B0502040204020203" pitchFamily="34" charset="0"/>
              </a:rPr>
              <a:t>Date variable </a:t>
            </a:r>
            <a:r>
              <a:rPr lang="en-US" dirty="0">
                <a:latin typeface="Bahnschrift" panose="020B0502040204020203" pitchFamily="34" charset="0"/>
              </a:rPr>
              <a:t>&amp; Amount as </a:t>
            </a:r>
            <a:r>
              <a:rPr lang="en-US" b="1" dirty="0">
                <a:latin typeface="Bahnschrift" panose="020B0502040204020203" pitchFamily="34" charset="0"/>
              </a:rPr>
              <a:t>Numerical variable</a:t>
            </a:r>
            <a:r>
              <a:rPr lang="en-US" dirty="0">
                <a:latin typeface="Bahnschrift" panose="020B0502040204020203" pitchFamily="34" charset="0"/>
              </a:rPr>
              <a:t>. </a:t>
            </a:r>
          </a:p>
        </p:txBody>
      </p:sp>
    </p:spTree>
    <p:extLst>
      <p:ext uri="{BB962C8B-B14F-4D97-AF65-F5344CB8AC3E}">
        <p14:creationId xmlns:p14="http://schemas.microsoft.com/office/powerpoint/2010/main" val="3015303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2" name="Picture 4" descr="5 Consequences of Credit Card Defaulter - How to Avoid">
            <a:extLst>
              <a:ext uri="{FF2B5EF4-FFF2-40B4-BE49-F238E27FC236}">
                <a16:creationId xmlns:a16="http://schemas.microsoft.com/office/drawing/2014/main" id="{BFE08DEA-1B56-492F-B129-EE53000213B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21009" t="25605" r="18228" b="21270"/>
          <a:stretch/>
        </p:blipFill>
        <p:spPr bwMode="auto">
          <a:xfrm rot="439226">
            <a:off x="8315454" y="864347"/>
            <a:ext cx="3885299" cy="1910791"/>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1D5A211-B60E-49E9-8452-9C548F97DF53}"/>
              </a:ext>
            </a:extLst>
          </p:cNvPr>
          <p:cNvSpPr txBox="1"/>
          <p:nvPr/>
        </p:nvSpPr>
        <p:spPr>
          <a:xfrm>
            <a:off x="904617" y="1720840"/>
            <a:ext cx="10382764" cy="3970318"/>
          </a:xfrm>
          <a:prstGeom prst="rect">
            <a:avLst/>
          </a:prstGeom>
          <a:noFill/>
        </p:spPr>
        <p:txBody>
          <a:bodyPr wrap="square">
            <a:spAutoFit/>
          </a:bodyPr>
          <a:lstStyle/>
          <a:p>
            <a:r>
              <a:rPr lang="en-US" dirty="0">
                <a:latin typeface="Bahnschrift" panose="020B0502040204020203" pitchFamily="34" charset="0"/>
              </a:rPr>
              <a:t>The fraud detection problem has the dataset as following attributes:</a:t>
            </a:r>
          </a:p>
          <a:p>
            <a:endParaRPr lang="en-US" dirty="0">
              <a:latin typeface="Bahnschrift" panose="020B0502040204020203" pitchFamily="34" charset="0"/>
            </a:endParaRPr>
          </a:p>
          <a:p>
            <a:r>
              <a:rPr lang="en-US" b="1" dirty="0" err="1">
                <a:latin typeface="Bahnschrift" panose="020B0502040204020203" pitchFamily="34" charset="0"/>
              </a:rPr>
              <a:t>CustID</a:t>
            </a:r>
            <a:r>
              <a:rPr lang="en-US" b="1" dirty="0">
                <a:latin typeface="Bahnschrift" panose="020B0502040204020203" pitchFamily="34" charset="0"/>
              </a:rPr>
              <a:t>:</a:t>
            </a:r>
            <a:r>
              <a:rPr lang="en-US" dirty="0">
                <a:latin typeface="Bahnschrift" panose="020B0502040204020203" pitchFamily="34" charset="0"/>
              </a:rPr>
              <a:t> A unique identifier for each customer.</a:t>
            </a:r>
          </a:p>
          <a:p>
            <a:r>
              <a:rPr lang="en-US" b="1" dirty="0" err="1">
                <a:latin typeface="Bahnschrift" panose="020B0502040204020203" pitchFamily="34" charset="0"/>
              </a:rPr>
              <a:t>Limit_Bal</a:t>
            </a:r>
            <a:r>
              <a:rPr lang="en-US" b="1" dirty="0">
                <a:latin typeface="Bahnschrift" panose="020B0502040204020203" pitchFamily="34" charset="0"/>
              </a:rPr>
              <a:t>:</a:t>
            </a:r>
            <a:r>
              <a:rPr lang="en-US" dirty="0">
                <a:latin typeface="Bahnschrift" panose="020B0502040204020203" pitchFamily="34" charset="0"/>
              </a:rPr>
              <a:t> Maximum spending limit assigned to the customer.</a:t>
            </a:r>
          </a:p>
          <a:p>
            <a:r>
              <a:rPr lang="en-US" b="1" dirty="0">
                <a:latin typeface="Bahnschrift" panose="020B0502040204020203" pitchFamily="34" charset="0"/>
              </a:rPr>
              <a:t>Sex:</a:t>
            </a:r>
            <a:r>
              <a:rPr lang="en-US" dirty="0">
                <a:latin typeface="Bahnschrift" panose="020B0502040204020203" pitchFamily="34" charset="0"/>
              </a:rPr>
              <a:t> Gender of the customer – </a:t>
            </a:r>
            <a:r>
              <a:rPr lang="en-US" b="1" dirty="0">
                <a:solidFill>
                  <a:srgbClr val="C00000"/>
                </a:solidFill>
                <a:latin typeface="Bahnschrift" panose="020B0502040204020203" pitchFamily="34" charset="0"/>
              </a:rPr>
              <a:t>1</a:t>
            </a:r>
            <a:r>
              <a:rPr lang="en-US" dirty="0">
                <a:latin typeface="Bahnschrift" panose="020B0502040204020203" pitchFamily="34" charset="0"/>
              </a:rPr>
              <a:t> (Male) or </a:t>
            </a:r>
            <a:r>
              <a:rPr lang="en-US" b="1" dirty="0">
                <a:solidFill>
                  <a:srgbClr val="C00000"/>
                </a:solidFill>
                <a:latin typeface="Bahnschrift" panose="020B0502040204020203" pitchFamily="34" charset="0"/>
              </a:rPr>
              <a:t>2</a:t>
            </a:r>
            <a:r>
              <a:rPr lang="en-US" dirty="0">
                <a:latin typeface="Bahnschrift" panose="020B0502040204020203" pitchFamily="34" charset="0"/>
              </a:rPr>
              <a:t> (Female).</a:t>
            </a:r>
          </a:p>
          <a:p>
            <a:r>
              <a:rPr lang="en-US" b="1" dirty="0">
                <a:latin typeface="Bahnschrift" panose="020B0502040204020203" pitchFamily="34" charset="0"/>
              </a:rPr>
              <a:t>Education: </a:t>
            </a:r>
            <a:r>
              <a:rPr lang="en-US" dirty="0">
                <a:latin typeface="Bahnschrift" panose="020B0502040204020203" pitchFamily="34" charset="0"/>
              </a:rPr>
              <a:t>Education level of the customer – </a:t>
            </a:r>
            <a:r>
              <a:rPr lang="en-US" b="1" dirty="0">
                <a:solidFill>
                  <a:srgbClr val="C00000"/>
                </a:solidFill>
                <a:latin typeface="Bahnschrift" panose="020B0502040204020203" pitchFamily="34" charset="0"/>
              </a:rPr>
              <a:t>1</a:t>
            </a:r>
            <a:r>
              <a:rPr lang="en-US" dirty="0">
                <a:latin typeface="Bahnschrift" panose="020B0502040204020203" pitchFamily="34" charset="0"/>
              </a:rPr>
              <a:t> (Graduate), </a:t>
            </a:r>
            <a:r>
              <a:rPr lang="en-US" b="1" dirty="0">
                <a:solidFill>
                  <a:srgbClr val="C00000"/>
                </a:solidFill>
                <a:latin typeface="Bahnschrift" panose="020B0502040204020203" pitchFamily="34" charset="0"/>
              </a:rPr>
              <a:t>2</a:t>
            </a:r>
            <a:r>
              <a:rPr lang="en-US" dirty="0">
                <a:latin typeface="Bahnschrift" panose="020B0502040204020203" pitchFamily="34" charset="0"/>
              </a:rPr>
              <a:t> (University), </a:t>
            </a:r>
            <a:r>
              <a:rPr lang="en-US" b="1" dirty="0">
                <a:solidFill>
                  <a:srgbClr val="C00000"/>
                </a:solidFill>
                <a:latin typeface="Bahnschrift" panose="020B0502040204020203" pitchFamily="34" charset="0"/>
              </a:rPr>
              <a:t>3</a:t>
            </a:r>
            <a:r>
              <a:rPr lang="en-US" dirty="0">
                <a:latin typeface="Bahnschrift" panose="020B0502040204020203" pitchFamily="34" charset="0"/>
              </a:rPr>
              <a:t> (High school), </a:t>
            </a:r>
            <a:r>
              <a:rPr lang="en-US" b="1" dirty="0">
                <a:solidFill>
                  <a:srgbClr val="C00000"/>
                </a:solidFill>
                <a:latin typeface="Bahnschrift" panose="020B0502040204020203" pitchFamily="34" charset="0"/>
              </a:rPr>
              <a:t>4</a:t>
            </a:r>
            <a:r>
              <a:rPr lang="en-US" dirty="0">
                <a:latin typeface="Bahnschrift" panose="020B0502040204020203" pitchFamily="34" charset="0"/>
              </a:rPr>
              <a:t> (Others).</a:t>
            </a:r>
          </a:p>
          <a:p>
            <a:r>
              <a:rPr lang="en-US" b="1" dirty="0">
                <a:latin typeface="Bahnschrift" panose="020B0502040204020203" pitchFamily="34" charset="0"/>
              </a:rPr>
              <a:t>Marriage: </a:t>
            </a:r>
            <a:r>
              <a:rPr lang="en-US" dirty="0">
                <a:latin typeface="Bahnschrift" panose="020B0502040204020203" pitchFamily="34" charset="0"/>
              </a:rPr>
              <a:t>Marital status of the customer -</a:t>
            </a:r>
            <a:r>
              <a:rPr lang="en-US" b="1" dirty="0">
                <a:solidFill>
                  <a:srgbClr val="C00000"/>
                </a:solidFill>
                <a:latin typeface="Bahnschrift" panose="020B0502040204020203" pitchFamily="34" charset="0"/>
              </a:rPr>
              <a:t> 1</a:t>
            </a:r>
            <a:r>
              <a:rPr lang="en-US" dirty="0">
                <a:latin typeface="Bahnschrift" panose="020B0502040204020203" pitchFamily="34" charset="0"/>
              </a:rPr>
              <a:t> (Single), </a:t>
            </a:r>
            <a:r>
              <a:rPr lang="en-US" b="1" dirty="0">
                <a:solidFill>
                  <a:srgbClr val="C00000"/>
                </a:solidFill>
                <a:latin typeface="Bahnschrift" panose="020B0502040204020203" pitchFamily="34" charset="0"/>
              </a:rPr>
              <a:t>2</a:t>
            </a:r>
            <a:r>
              <a:rPr lang="en-US" dirty="0">
                <a:latin typeface="Bahnschrift" panose="020B0502040204020203" pitchFamily="34" charset="0"/>
              </a:rPr>
              <a:t> (Married), </a:t>
            </a:r>
            <a:r>
              <a:rPr lang="en-US" b="1" dirty="0">
                <a:solidFill>
                  <a:srgbClr val="C00000"/>
                </a:solidFill>
                <a:latin typeface="Bahnschrift" panose="020B0502040204020203" pitchFamily="34" charset="0"/>
              </a:rPr>
              <a:t>3</a:t>
            </a:r>
            <a:r>
              <a:rPr lang="en-US" dirty="0">
                <a:latin typeface="Bahnschrift" panose="020B0502040204020203" pitchFamily="34" charset="0"/>
              </a:rPr>
              <a:t> (Others).</a:t>
            </a:r>
            <a:endParaRPr lang="en-US" b="1" dirty="0">
              <a:latin typeface="Bahnschrift" panose="020B0502040204020203" pitchFamily="34" charset="0"/>
            </a:endParaRPr>
          </a:p>
          <a:p>
            <a:r>
              <a:rPr lang="en-US" b="1" dirty="0">
                <a:latin typeface="Bahnschrift" panose="020B0502040204020203" pitchFamily="34" charset="0"/>
              </a:rPr>
              <a:t>Age:</a:t>
            </a:r>
            <a:r>
              <a:rPr lang="en-US" dirty="0">
                <a:latin typeface="Bahnschrift" panose="020B0502040204020203" pitchFamily="34" charset="0"/>
              </a:rPr>
              <a:t> Age of the customer.</a:t>
            </a:r>
          </a:p>
          <a:p>
            <a:r>
              <a:rPr lang="en-US" b="1" dirty="0">
                <a:latin typeface="Bahnschrift" panose="020B0502040204020203" pitchFamily="34" charset="0"/>
              </a:rPr>
              <a:t>PAY_1 to PAY_6: </a:t>
            </a:r>
            <a:r>
              <a:rPr lang="en-US" dirty="0">
                <a:latin typeface="Bahnschrift" panose="020B0502040204020203" pitchFamily="34" charset="0"/>
              </a:rPr>
              <a:t>Repayment status of the customer for the last 6 months. The values indicate the number of months of delayed for payment.</a:t>
            </a:r>
          </a:p>
          <a:p>
            <a:r>
              <a:rPr lang="en-US" b="1" dirty="0">
                <a:latin typeface="Bahnschrift" panose="020B0502040204020203" pitchFamily="34" charset="0"/>
              </a:rPr>
              <a:t>BILL_AMT1 to BILL_AMT6: </a:t>
            </a:r>
            <a:r>
              <a:rPr lang="en-US" dirty="0">
                <a:latin typeface="Bahnschrift" panose="020B0502040204020203" pitchFamily="34" charset="0"/>
              </a:rPr>
              <a:t>Bill amount for each of the last six months.</a:t>
            </a:r>
          </a:p>
          <a:p>
            <a:r>
              <a:rPr lang="en-US" b="1" dirty="0">
                <a:latin typeface="Bahnschrift" panose="020B0502040204020203" pitchFamily="34" charset="0"/>
              </a:rPr>
              <a:t>PAY_AMT1 to PAY_AMT6: </a:t>
            </a:r>
            <a:r>
              <a:rPr lang="en-US" dirty="0">
                <a:latin typeface="Bahnschrift" panose="020B0502040204020203" pitchFamily="34" charset="0"/>
              </a:rPr>
              <a:t> Actual amount customer paid for each of the last six months.</a:t>
            </a:r>
          </a:p>
          <a:p>
            <a:r>
              <a:rPr lang="en-US" b="1" dirty="0">
                <a:latin typeface="Bahnschrift" panose="020B0502040204020203" pitchFamily="34" charset="0"/>
              </a:rPr>
              <a:t>DEFAULTED: </a:t>
            </a:r>
            <a:r>
              <a:rPr lang="en-US" dirty="0">
                <a:latin typeface="Bahnschrift" panose="020B0502040204020203" pitchFamily="34" charset="0"/>
              </a:rPr>
              <a:t>Whether the customer is defaulted or not on their credit card payment – </a:t>
            </a:r>
            <a:r>
              <a:rPr lang="en-US" b="1" dirty="0">
                <a:solidFill>
                  <a:srgbClr val="C00000"/>
                </a:solidFill>
                <a:latin typeface="Bahnschrift" panose="020B0502040204020203" pitchFamily="34" charset="0"/>
              </a:rPr>
              <a:t>0</a:t>
            </a:r>
            <a:r>
              <a:rPr lang="en-US" dirty="0">
                <a:latin typeface="Bahnschrift" panose="020B0502040204020203" pitchFamily="34" charset="0"/>
              </a:rPr>
              <a:t> (not defaulted), </a:t>
            </a:r>
            <a:r>
              <a:rPr lang="en-US" b="1" dirty="0">
                <a:solidFill>
                  <a:srgbClr val="C00000"/>
                </a:solidFill>
                <a:latin typeface="Bahnschrift" panose="020B0502040204020203" pitchFamily="34" charset="0"/>
              </a:rPr>
              <a:t>1</a:t>
            </a:r>
            <a:r>
              <a:rPr lang="en-US" dirty="0">
                <a:latin typeface="Bahnschrift" panose="020B0502040204020203" pitchFamily="34" charset="0"/>
              </a:rPr>
              <a:t> (defaulted).</a:t>
            </a:r>
          </a:p>
        </p:txBody>
      </p:sp>
      <p:sp>
        <p:nvSpPr>
          <p:cNvPr id="3" name="TextBox 2">
            <a:extLst>
              <a:ext uri="{FF2B5EF4-FFF2-40B4-BE49-F238E27FC236}">
                <a16:creationId xmlns:a16="http://schemas.microsoft.com/office/drawing/2014/main" id="{2C3909D2-25E4-1373-5966-D2BD4CEC9208}"/>
              </a:ext>
            </a:extLst>
          </p:cNvPr>
          <p:cNvSpPr txBox="1"/>
          <p:nvPr/>
        </p:nvSpPr>
        <p:spPr>
          <a:xfrm>
            <a:off x="4106893" y="272586"/>
            <a:ext cx="3978213" cy="704039"/>
          </a:xfrm>
          <a:prstGeom prst="rect">
            <a:avLst/>
          </a:prstGeom>
          <a:noFill/>
          <a:ln>
            <a:noFill/>
          </a:ln>
        </p:spPr>
        <p:txBody>
          <a:bodyPr wrap="square">
            <a:spAutoFit/>
          </a:bodyPr>
          <a:lstStyle/>
          <a:p>
            <a:pPr algn="ctr">
              <a:lnSpc>
                <a:spcPct val="107000"/>
              </a:lnSpc>
              <a:spcAft>
                <a:spcPts val="800"/>
              </a:spcAft>
            </a:pPr>
            <a:r>
              <a:rPr lang="en-US" sz="4000" b="1" dirty="0">
                <a:effectLst/>
                <a:latin typeface="Trebuchet MS" panose="020B0603020202020204" pitchFamily="34" charset="0"/>
                <a:ea typeface="Calibri" panose="020F0502020204030204" pitchFamily="34" charset="0"/>
                <a:cs typeface="Times New Roman" panose="02020603050405020304" pitchFamily="18" charset="0"/>
              </a:rPr>
              <a:t>Defaulters Data</a:t>
            </a:r>
            <a:endParaRPr lang="en-IN" sz="4000" b="1" dirty="0">
              <a:effectLst/>
              <a:latin typeface="Trebuchet MS" panose="020B060302020202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2B9FE0D-F4BD-460D-BF23-23CB92F9E8F5}"/>
              </a:ext>
            </a:extLst>
          </p:cNvPr>
          <p:cNvSpPr txBox="1"/>
          <p:nvPr/>
        </p:nvSpPr>
        <p:spPr>
          <a:xfrm>
            <a:off x="10492515" y="5468136"/>
            <a:ext cx="1627319" cy="369332"/>
          </a:xfrm>
          <a:prstGeom prst="rect">
            <a:avLst/>
          </a:prstGeom>
          <a:noFill/>
        </p:spPr>
        <p:txBody>
          <a:bodyPr wrap="square">
            <a:spAutoFit/>
          </a:bodyPr>
          <a:lstStyle/>
          <a:p>
            <a:pPr algn="ctr"/>
            <a:r>
              <a:rPr lang="en-US" dirty="0">
                <a:latin typeface="Bahnschrift" panose="020B0502040204020203" pitchFamily="34" charset="0"/>
              </a:rPr>
              <a:t>Total Records</a:t>
            </a:r>
          </a:p>
        </p:txBody>
      </p:sp>
      <p:sp>
        <p:nvSpPr>
          <p:cNvPr id="6" name="TextBox 5">
            <a:extLst>
              <a:ext uri="{FF2B5EF4-FFF2-40B4-BE49-F238E27FC236}">
                <a16:creationId xmlns:a16="http://schemas.microsoft.com/office/drawing/2014/main" id="{57B5BBA3-9A3F-4FC1-B738-01244779220D}"/>
              </a:ext>
            </a:extLst>
          </p:cNvPr>
          <p:cNvSpPr txBox="1"/>
          <p:nvPr/>
        </p:nvSpPr>
        <p:spPr>
          <a:xfrm>
            <a:off x="10894581" y="5913668"/>
            <a:ext cx="823185" cy="36933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4"/>
          </a:lnRef>
          <a:fillRef idx="3">
            <a:schemeClr val="accent4"/>
          </a:fillRef>
          <a:effectRef idx="3">
            <a:schemeClr val="accent4"/>
          </a:effectRef>
          <a:fontRef idx="minor">
            <a:schemeClr val="lt1"/>
          </a:fontRef>
        </p:style>
        <p:txBody>
          <a:bodyPr wrap="square">
            <a:spAutoFit/>
          </a:bodyPr>
          <a:lstStyle/>
          <a:p>
            <a:pPr algn="ctr"/>
            <a:r>
              <a:rPr lang="en-US" dirty="0">
                <a:solidFill>
                  <a:schemeClr val="tx1">
                    <a:lumMod val="95000"/>
                    <a:lumOff val="5000"/>
                  </a:schemeClr>
                </a:solidFill>
                <a:latin typeface="Bahnschrift" panose="020B0502040204020203" pitchFamily="34" charset="0"/>
              </a:rPr>
              <a:t>1002</a:t>
            </a:r>
          </a:p>
        </p:txBody>
      </p:sp>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BC8282D0-A511-42BA-A28B-29C983C479D3}"/>
                  </a:ext>
                </a:extLst>
              </p:cNvPr>
              <p:cNvGraphicFramePr>
                <a:graphicFrameLocks noChangeAspect="1"/>
              </p:cNvGraphicFramePr>
              <p:nvPr>
                <p:extLst>
                  <p:ext uri="{D42A27DB-BD31-4B8C-83A1-F6EECF244321}">
                    <p14:modId xmlns:p14="http://schemas.microsoft.com/office/powerpoint/2010/main" val="4138357971"/>
                  </p:ext>
                </p:extLst>
              </p:nvPr>
            </p:nvGraphicFramePr>
            <p:xfrm>
              <a:off x="5872594" y="6214931"/>
              <a:ext cx="446811" cy="402052"/>
            </p:xfrm>
            <a:graphic>
              <a:graphicData uri="http://schemas.microsoft.com/office/powerpoint/2016/slidezoom">
                <pslz:sldZm>
                  <pslz:sldZmObj sldId="274" cId="1477679371">
                    <pslz:zmPr id="{E7E9D0E8-AEBA-4F2F-95D9-C8E6E8A2787E}" returnToParent="0" imageType="cover" transitionDur="100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446811" cy="402052"/>
                        </a:xfrm>
                        <a:prstGeom prst="rect">
                          <a:avLst/>
                        </a:prstGeom>
                      </p166:spPr>
                    </pslz:zmPr>
                  </pslz:sldZmObj>
                </pslz:sldZm>
              </a:graphicData>
            </a:graphic>
          </p:graphicFrame>
        </mc:Choice>
        <mc:Fallback xmlns="">
          <p:pic>
            <p:nvPicPr>
              <p:cNvPr id="8" name="Slide Zoom 7">
                <a:hlinkClick r:id="rId5" action="ppaction://hlinksldjump"/>
                <a:extLst>
                  <a:ext uri="{FF2B5EF4-FFF2-40B4-BE49-F238E27FC236}">
                    <a16:creationId xmlns:a16="http://schemas.microsoft.com/office/drawing/2014/main" id="{BC8282D0-A511-42BA-A28B-29C983C479D3}"/>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5872594" y="6214931"/>
                <a:ext cx="446811" cy="402052"/>
              </a:xfrm>
              <a:prstGeom prst="rect">
                <a:avLst/>
              </a:prstGeom>
            </p:spPr>
          </p:pic>
        </mc:Fallback>
      </mc:AlternateContent>
    </p:spTree>
    <p:extLst>
      <p:ext uri="{BB962C8B-B14F-4D97-AF65-F5344CB8AC3E}">
        <p14:creationId xmlns:p14="http://schemas.microsoft.com/office/powerpoint/2010/main" val="17006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9BA512B-064A-4801-A41A-1BCA7E4CA3E0}"/>
              </a:ext>
            </a:extLst>
          </p:cNvPr>
          <p:cNvSpPr txBox="1"/>
          <p:nvPr/>
        </p:nvSpPr>
        <p:spPr>
          <a:xfrm>
            <a:off x="3218540" y="170986"/>
            <a:ext cx="5754915" cy="704039"/>
          </a:xfrm>
          <a:prstGeom prst="rect">
            <a:avLst/>
          </a:prstGeom>
          <a:noFill/>
          <a:ln>
            <a:noFill/>
          </a:ln>
        </p:spPr>
        <p:txBody>
          <a:bodyPr wrap="square">
            <a:spAutoFit/>
          </a:bodyPr>
          <a:lstStyle/>
          <a:p>
            <a:pPr algn="ctr">
              <a:lnSpc>
                <a:spcPct val="107000"/>
              </a:lnSpc>
              <a:spcAft>
                <a:spcPts val="800"/>
              </a:spcAft>
            </a:pPr>
            <a:r>
              <a:rPr lang="en-IN" sz="4000" b="1" dirty="0">
                <a:effectLst/>
                <a:latin typeface="Trebuchet MS" panose="020B0603020202020204" pitchFamily="34" charset="0"/>
                <a:ea typeface="Calibri" panose="020F0502020204030204" pitchFamily="34" charset="0"/>
                <a:cs typeface="Times New Roman" panose="02020603050405020304" pitchFamily="18" charset="0"/>
              </a:rPr>
              <a:t>Batch Processing </a:t>
            </a:r>
            <a:r>
              <a:rPr lang="en-IN" sz="4000" b="1" dirty="0">
                <a:latin typeface="Trebuchet MS" panose="020B0603020202020204" pitchFamily="34" charset="0"/>
                <a:ea typeface="Calibri" panose="020F0502020204030204" pitchFamily="34" charset="0"/>
                <a:cs typeface="Times New Roman" panose="02020603050405020304" pitchFamily="18" charset="0"/>
              </a:rPr>
              <a:t>using</a:t>
            </a:r>
            <a:endParaRPr lang="en-IN" sz="4000" b="1" dirty="0">
              <a:effectLst/>
              <a:latin typeface="Trebuchet MS" panose="020B060302020202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3D80FEF6-C762-46B6-94D6-FA4D5A6ECBE3}"/>
              </a:ext>
            </a:extLst>
          </p:cNvPr>
          <p:cNvSpPr txBox="1"/>
          <p:nvPr/>
        </p:nvSpPr>
        <p:spPr>
          <a:xfrm>
            <a:off x="1033931" y="1996570"/>
            <a:ext cx="2152531" cy="369332"/>
          </a:xfrm>
          <a:prstGeom prst="rect">
            <a:avLst/>
          </a:prstGeom>
          <a:noFill/>
        </p:spPr>
        <p:txBody>
          <a:bodyPr wrap="square">
            <a:spAutoFit/>
          </a:bodyPr>
          <a:lstStyle/>
          <a:p>
            <a:r>
              <a:rPr lang="en-US" dirty="0">
                <a:latin typeface="Bahnschrift" panose="020B0502040204020203" pitchFamily="34" charset="0"/>
              </a:rPr>
              <a:t>Creating the table</a:t>
            </a:r>
          </a:p>
        </p:txBody>
      </p:sp>
      <p:pic>
        <p:nvPicPr>
          <p:cNvPr id="11" name="Picture 10">
            <a:extLst>
              <a:ext uri="{FF2B5EF4-FFF2-40B4-BE49-F238E27FC236}">
                <a16:creationId xmlns:a16="http://schemas.microsoft.com/office/drawing/2014/main" id="{7D35B234-0A93-4743-A755-92A313D439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83622" y="208499"/>
            <a:ext cx="1452578" cy="726289"/>
          </a:xfrm>
          <a:prstGeom prst="rect">
            <a:avLst/>
          </a:prstGeom>
        </p:spPr>
      </p:pic>
      <p:pic>
        <p:nvPicPr>
          <p:cNvPr id="17" name="Picture 16">
            <a:extLst>
              <a:ext uri="{FF2B5EF4-FFF2-40B4-BE49-F238E27FC236}">
                <a16:creationId xmlns:a16="http://schemas.microsoft.com/office/drawing/2014/main" id="{D5FB7FA1-9315-42FE-840F-99DB377AA1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929" y="2470820"/>
            <a:ext cx="10631628" cy="1120907"/>
          </a:xfrm>
          <a:prstGeom prst="rect">
            <a:avLst/>
          </a:prstGeom>
          <a:ln>
            <a:noFill/>
          </a:ln>
          <a:effectLst>
            <a:outerShdw blurRad="190500" algn="tl" rotWithShape="0">
              <a:srgbClr val="000000">
                <a:alpha val="70000"/>
              </a:srgbClr>
            </a:outerShdw>
          </a:effectLst>
        </p:spPr>
      </p:pic>
      <p:sp>
        <p:nvSpPr>
          <p:cNvPr id="24" name="Rectangle 23">
            <a:extLst>
              <a:ext uri="{FF2B5EF4-FFF2-40B4-BE49-F238E27FC236}">
                <a16:creationId xmlns:a16="http://schemas.microsoft.com/office/drawing/2014/main" id="{8B45E1C9-27B6-4910-B716-503167AAFE06}"/>
              </a:ext>
            </a:extLst>
          </p:cNvPr>
          <p:cNvSpPr/>
          <p:nvPr/>
        </p:nvSpPr>
        <p:spPr>
          <a:xfrm>
            <a:off x="1287674" y="4130589"/>
            <a:ext cx="10124138" cy="369332"/>
          </a:xfrm>
          <a:prstGeom prst="rect">
            <a:avLst/>
          </a:prstGeom>
          <a:noFill/>
        </p:spPr>
        <p:txBody>
          <a:bodyPr wrap="square">
            <a:spAutoFit/>
          </a:bodyPr>
          <a:lstStyle/>
          <a:p>
            <a:r>
              <a:rPr lang="en-US" dirty="0">
                <a:latin typeface="Bahnschrift" panose="020B0502040204020203" pitchFamily="34" charset="0"/>
              </a:rPr>
              <a:t>Using the following command we will load the data in the table created</a:t>
            </a:r>
          </a:p>
        </p:txBody>
      </p:sp>
      <mc:AlternateContent xmlns:mc="http://schemas.openxmlformats.org/markup-compatibility/2006" xmlns:pslz="http://schemas.microsoft.com/office/powerpoint/2016/slidezoom">
        <mc:Choice Requires="pslz">
          <p:graphicFrame>
            <p:nvGraphicFramePr>
              <p:cNvPr id="26" name="Slide Zoom 25">
                <a:extLst>
                  <a:ext uri="{FF2B5EF4-FFF2-40B4-BE49-F238E27FC236}">
                    <a16:creationId xmlns:a16="http://schemas.microsoft.com/office/drawing/2014/main" id="{BED9EB2E-F77F-43F0-B67E-07916EE97000}"/>
                  </a:ext>
                </a:extLst>
              </p:cNvPr>
              <p:cNvGraphicFramePr>
                <a:graphicFrameLocks noChangeAspect="1"/>
              </p:cNvGraphicFramePr>
              <p:nvPr>
                <p:extLst>
                  <p:ext uri="{D42A27DB-BD31-4B8C-83A1-F6EECF244321}">
                    <p14:modId xmlns:p14="http://schemas.microsoft.com/office/powerpoint/2010/main" val="1078424948"/>
                  </p:ext>
                </p:extLst>
              </p:nvPr>
            </p:nvGraphicFramePr>
            <p:xfrm>
              <a:off x="11044856" y="6184023"/>
              <a:ext cx="975360" cy="548640"/>
            </p:xfrm>
            <a:graphic>
              <a:graphicData uri="http://schemas.microsoft.com/office/powerpoint/2016/slidezoom">
                <pslz:sldZm>
                  <pslz:sldZmObj sldId="330" cId="948075191">
                    <pslz:zmPr id="{0E5017D9-C531-46EA-9D60-9BE78D736F05}" returnToParent="0" transitionDur="1000">
                      <p166:blipFill xmlns:p166="http://schemas.microsoft.com/office/powerpoint/2016/6/main">
                        <a:blip r:embed="rId4"/>
                        <a:stretch>
                          <a:fillRect/>
                        </a:stretch>
                      </p166:blipFill>
                      <p166:spPr xmlns:p166="http://schemas.microsoft.com/office/powerpoint/2016/6/main">
                        <a:xfrm>
                          <a:off x="0" y="0"/>
                          <a:ext cx="975360" cy="548640"/>
                        </a:xfrm>
                        <a:prstGeom prst="rect">
                          <a:avLst/>
                        </a:prstGeom>
                      </p166:spPr>
                    </pslz:zmPr>
                  </pslz:sldZmObj>
                </pslz:sldZm>
              </a:graphicData>
            </a:graphic>
          </p:graphicFrame>
        </mc:Choice>
        <mc:Fallback xmlns="">
          <p:pic>
            <p:nvPicPr>
              <p:cNvPr id="26" name="Slide Zoom 25">
                <a:hlinkClick r:id="rId5" action="ppaction://hlinksldjump"/>
                <a:extLst>
                  <a:ext uri="{FF2B5EF4-FFF2-40B4-BE49-F238E27FC236}">
                    <a16:creationId xmlns:a16="http://schemas.microsoft.com/office/drawing/2014/main" id="{BED9EB2E-F77F-43F0-B67E-07916EE97000}"/>
                  </a:ext>
                </a:extLst>
              </p:cNvPr>
              <p:cNvPicPr>
                <a:picLocks noGrp="1" noRot="1" noChangeAspect="1" noMove="1" noResize="1" noEditPoints="1" noAdjustHandles="1" noChangeArrowheads="1" noChangeShapeType="1"/>
              </p:cNvPicPr>
              <p:nvPr/>
            </p:nvPicPr>
            <p:blipFill>
              <a:blip r:embed="rId6"/>
              <a:stretch>
                <a:fillRect/>
              </a:stretch>
            </p:blipFill>
            <p:spPr>
              <a:xfrm>
                <a:off x="11044856" y="6184023"/>
                <a:ext cx="975360" cy="548640"/>
              </a:xfrm>
              <a:prstGeom prst="rect">
                <a:avLst/>
              </a:prstGeom>
            </p:spPr>
          </p:pic>
        </mc:Fallback>
      </mc:AlternateContent>
      <p:sp>
        <p:nvSpPr>
          <p:cNvPr id="3" name="Rectangle: Rounded Corners 2">
            <a:extLst>
              <a:ext uri="{FF2B5EF4-FFF2-40B4-BE49-F238E27FC236}">
                <a16:creationId xmlns:a16="http://schemas.microsoft.com/office/drawing/2014/main" id="{1ED63A2A-BE00-43EE-AF0E-A28535F454D5}"/>
              </a:ext>
            </a:extLst>
          </p:cNvPr>
          <p:cNvSpPr/>
          <p:nvPr/>
        </p:nvSpPr>
        <p:spPr>
          <a:xfrm>
            <a:off x="1033929" y="4581286"/>
            <a:ext cx="10631628" cy="1336706"/>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r>
              <a:rPr lang="en-US" sz="1600" dirty="0">
                <a:solidFill>
                  <a:srgbClr val="D2DB03"/>
                </a:solidFill>
                <a:latin typeface="Consolas" panose="020B0609020204030204" pitchFamily="49" charset="0"/>
              </a:rPr>
              <a:t>LOAD DATA INFILE '/home/</a:t>
            </a:r>
            <a:r>
              <a:rPr lang="en-US" sz="1600" dirty="0" err="1">
                <a:solidFill>
                  <a:srgbClr val="D2DB03"/>
                </a:solidFill>
                <a:latin typeface="Consolas" panose="020B0609020204030204" pitchFamily="49" charset="0"/>
              </a:rPr>
              <a:t>cloudera</a:t>
            </a:r>
            <a:r>
              <a:rPr lang="en-US" sz="1600" dirty="0">
                <a:solidFill>
                  <a:srgbClr val="D2DB03"/>
                </a:solidFill>
                <a:latin typeface="Consolas" panose="020B0609020204030204" pitchFamily="49" charset="0"/>
              </a:rPr>
              <a:t>/CCD_ProcessedData.csv' INTO TABLE </a:t>
            </a:r>
            <a:r>
              <a:rPr lang="en-US" sz="1600" dirty="0" err="1">
                <a:solidFill>
                  <a:srgbClr val="D2DB03"/>
                </a:solidFill>
                <a:latin typeface="Consolas" panose="020B0609020204030204" pitchFamily="49" charset="0"/>
              </a:rPr>
              <a:t>CreditCardData</a:t>
            </a:r>
            <a:r>
              <a:rPr lang="en-US" sz="1600" dirty="0">
                <a:solidFill>
                  <a:srgbClr val="D2DB03"/>
                </a:solidFill>
                <a:latin typeface="Consolas" panose="020B0609020204030204" pitchFamily="49" charset="0"/>
              </a:rPr>
              <a:t> FIELDS TERMINATED BY ',' (@var1,@var2,@var3,@var4,@var5,@var6,@var7) SET Date=STR_TO_DATE(@var1,'%d-%m-</a:t>
            </a:r>
          </a:p>
          <a:p>
            <a:r>
              <a:rPr lang="en-US" sz="1600" dirty="0">
                <a:solidFill>
                  <a:srgbClr val="D2DB03"/>
                </a:solidFill>
                <a:latin typeface="Consolas" panose="020B0609020204030204" pitchFamily="49" charset="0"/>
              </a:rPr>
              <a:t>%Y'),Low=@var2,Open=@var3,Volume=@var4,high=@var5,Close=@var6,Adjusted _close=@var7;</a:t>
            </a:r>
            <a:endParaRPr lang="en-IN" sz="1600" dirty="0">
              <a:solidFill>
                <a:srgbClr val="D2DB03"/>
              </a:solidFill>
              <a:latin typeface="Consolas" panose="020B0609020204030204" pitchFamily="49" charset="0"/>
            </a:endParaRPr>
          </a:p>
        </p:txBody>
      </p:sp>
    </p:spTree>
    <p:extLst>
      <p:ext uri="{BB962C8B-B14F-4D97-AF65-F5344CB8AC3E}">
        <p14:creationId xmlns:p14="http://schemas.microsoft.com/office/powerpoint/2010/main" val="14776793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9670</TotalTime>
  <Words>1837</Words>
  <Application>Microsoft Office PowerPoint</Application>
  <PresentationFormat>Widescreen</PresentationFormat>
  <Paragraphs>211</Paragraphs>
  <Slides>48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Arial</vt:lpstr>
      <vt:lpstr>Bahnschrift</vt:lpstr>
      <vt:lpstr>Calibri</vt:lpstr>
      <vt:lpstr>Calibri Light</vt:lpstr>
      <vt:lpstr>Consolas</vt:lpstr>
      <vt:lpstr>Helvetica</vt:lpstr>
      <vt:lpstr>Times New Roman</vt:lpstr>
      <vt:lpstr>Trebuchet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 Jackson</dc:creator>
  <cp:lastModifiedBy>Futurense</cp:lastModifiedBy>
  <cp:revision>375</cp:revision>
  <dcterms:created xsi:type="dcterms:W3CDTF">2022-12-05T10:10:22Z</dcterms:created>
  <dcterms:modified xsi:type="dcterms:W3CDTF">2023-08-25T10:12:41Z</dcterms:modified>
</cp:coreProperties>
</file>